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26"/>
  </p:notesMasterIdLst>
  <p:sldIdLst>
    <p:sldId id="261" r:id="rId2"/>
    <p:sldId id="516" r:id="rId3"/>
    <p:sldId id="569" r:id="rId4"/>
    <p:sldId id="256" r:id="rId5"/>
    <p:sldId id="544" r:id="rId6"/>
    <p:sldId id="269" r:id="rId7"/>
    <p:sldId id="545" r:id="rId8"/>
    <p:sldId id="268" r:id="rId9"/>
    <p:sldId id="477" r:id="rId10"/>
    <p:sldId id="555" r:id="rId11"/>
    <p:sldId id="267" r:id="rId12"/>
    <p:sldId id="565" r:id="rId13"/>
    <p:sldId id="263" r:id="rId14"/>
    <p:sldId id="257" r:id="rId15"/>
    <p:sldId id="262" r:id="rId16"/>
    <p:sldId id="566" r:id="rId17"/>
    <p:sldId id="264" r:id="rId18"/>
    <p:sldId id="567" r:id="rId19"/>
    <p:sldId id="568" r:id="rId20"/>
    <p:sldId id="554" r:id="rId21"/>
    <p:sldId id="535" r:id="rId22"/>
    <p:sldId id="265" r:id="rId23"/>
    <p:sldId id="266" r:id="rId24"/>
    <p:sldId id="259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847A"/>
    <a:srgbClr val="0055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370"/>
    <p:restoredTop sz="78652"/>
  </p:normalViewPr>
  <p:slideViewPr>
    <p:cSldViewPr snapToGrid="0">
      <p:cViewPr varScale="1">
        <p:scale>
          <a:sx n="88" d="100"/>
          <a:sy n="88" d="100"/>
        </p:scale>
        <p:origin x="176" y="7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7" d="100"/>
        <a:sy n="7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1D37A-A08C-274D-A028-BCB7057294D4}" type="datetimeFigureOut">
              <a:rPr lang="en-US" smtClean="0"/>
              <a:t>6/25/26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1BAE1-F18E-044E-BC5B-78E4A9E638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119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553F8-0D48-E3EB-2D08-43E82D3A1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A777C2-BD8F-8B50-039D-57F15AB207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F09E23-4F50-F198-EC5E-93C87C075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6CDCF-18FB-D3E0-37AD-581038B3F0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576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E997B-C172-BC3C-F8BE-3CE5C71C7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C7BF0D-568C-0A15-EFEA-3D80898CB8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FACC98-78C7-0B35-50F3-BD364B61F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6405" indent="-176405">
              <a:buFont typeface="Arial" panose="020B0604020202020204" pitchFamily="34" charset="0"/>
              <a:buChar char="•"/>
            </a:pPr>
            <a:r>
              <a:rPr lang="en-US" dirty="0"/>
              <a:t>The National League signed on a letter to the three federal agencies list sent in June 2024 —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35018-C542-DA0E-F0B1-57D7AD1D96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9456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85FB1-7086-1F10-8A9B-79ACE6472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776DDA-07A8-93D5-1736-15F206B67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CF0801-E6CC-826E-817E-B1027A350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4166F4-871E-C80E-110D-B90D36F9C9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847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6CBD6-49DB-8434-4557-0726EA76D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0AE879-420D-0BA8-3675-3D14701616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1E9EFE-61AA-63D3-EC7E-81E1ADCDC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06500" lvl="4" indent="-238125">
              <a:lnSpc>
                <a:spcPts val="2600"/>
              </a:lnSpc>
              <a:spcAft>
                <a:spcPts val="0"/>
              </a:spcAft>
            </a:pPr>
            <a:r>
              <a:rPr lang="en-US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US position offers robust criteria for determining </a:t>
            </a:r>
          </a:p>
          <a:p>
            <a:pPr marL="1597025" lvl="5" indent="-215900">
              <a:lnSpc>
                <a:spcPts val="2600"/>
              </a:lnSpc>
              <a:spcAft>
                <a:spcPts val="0"/>
              </a:spcAft>
              <a:buSzPct val="80000"/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privatization is warranted and </a:t>
            </a:r>
          </a:p>
          <a:p>
            <a:pPr marL="1597025" lvl="5" indent="-215900">
              <a:lnSpc>
                <a:spcPts val="2600"/>
              </a:lnSpc>
              <a:buSzPct val="80000"/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privatized services might be regulated</a:t>
            </a:r>
          </a:p>
          <a:p>
            <a:pPr marL="1206500" lvl="4" indent="-238125">
              <a:lnSpc>
                <a:spcPts val="2600"/>
              </a:lnSpc>
            </a:pPr>
            <a:r>
              <a:rPr lang="en-US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 is not </a:t>
            </a:r>
            <a: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explicit</a:t>
            </a:r>
            <a:r>
              <a:rPr lang="en-US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about recourse for any failure to meet criteria</a:t>
            </a:r>
          </a:p>
          <a:p>
            <a:pPr marL="1206500" lvl="4" indent="-238125">
              <a:lnSpc>
                <a:spcPts val="2600"/>
              </a:lnSpc>
            </a:pPr>
            <a:endParaRPr lang="en-US" sz="2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0" lvl="4" indent="-238125">
              <a:lnSpc>
                <a:spcPts val="2600"/>
              </a:lnSpc>
            </a:pPr>
            <a:endParaRPr lang="en-US" sz="2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C7F65-83CC-A16E-D9BB-77515126A6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95212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42B20-7F06-1787-738A-8011CE2A4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6428BB-8FD8-0B1D-C4DA-50B46C20D4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0A3791-FDC0-EA24-1BEA-1AE77CDCE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F6313-6D86-8ED9-601A-8CFB3F894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600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022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33681-47D3-8E0D-06D0-032F97E94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918547-21DC-00EE-9233-5AC353E0B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A3A5F3-B9A7-0611-34E2-879330873B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>
              <a:solidFill>
                <a:srgbClr val="4130CA"/>
              </a:solidFill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5596"/>
                </a:solidFill>
              </a:rPr>
              <a:t>Overwhelming evidence-based research: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5596"/>
                </a:solidFill>
              </a:rPr>
              <a:t>private hospices</a:t>
            </a:r>
            <a:r>
              <a:rPr lang="en-US" sz="1600" dirty="0">
                <a:solidFill>
                  <a:srgbClr val="005596"/>
                </a:solidFill>
              </a:rPr>
              <a:t> offer fewer services, less trained staff, more complaints, higher rates of ER use, more likely to discharge patients, including those with dementia — and cost NYS more.</a:t>
            </a:r>
          </a:p>
          <a:p>
            <a:endParaRPr lang="en-US" sz="1600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/>
              <a:t>Nursing home</a:t>
            </a:r>
            <a:r>
              <a:rPr lang="en-US" sz="1600" dirty="0"/>
              <a:t>s: </a:t>
            </a:r>
            <a:r>
              <a:rPr lang="en-US" sz="1600" b="0" dirty="0">
                <a:solidFill>
                  <a:srgbClr val="005596"/>
                </a:solidFill>
              </a:rPr>
              <a:t>Overwhelming</a:t>
            </a:r>
            <a:r>
              <a:rPr lang="en-US" sz="2000" b="1" dirty="0">
                <a:solidFill>
                  <a:srgbClr val="005596"/>
                </a:solidFill>
              </a:rPr>
              <a:t> </a:t>
            </a:r>
            <a:r>
              <a:rPr lang="en-US" sz="1600" dirty="0">
                <a:solidFill>
                  <a:srgbClr val="4130CA"/>
                </a:solidFill>
              </a:rPr>
              <a:t>evidence-based research: private nursing homes have more bed sores, falls, infection controls, patient deaths — and cost NYS more.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E335BE-8837-EEBD-A104-08EEEB2B67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611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7EE0-CC92-494E-F4AB-5C4698261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79689D-7D84-F83F-B46F-95901F94CF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8CA143-354C-73A6-05AF-65381E5AB6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B0A7F-86A4-C714-3270-85D7D06FB1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7215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CBD5-ACB5-FC16-BBB6-BB4AF5DE8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2457C3-A5CC-B566-E2C8-8CE272D47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1CF77C-FDFB-A31D-D459-9712258B79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AE8ED-E2CA-BF91-DAB2-A58857949A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7474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6CE3-8474-9142-A2AB-5E764E7268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390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2C734-A547-6EA3-7003-D2812EDF6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9B542E-79BE-0FDD-FE83-E97F36AA5C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CD246B-E7F5-33BE-1F6E-778F0BF57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6405" indent="-176405">
              <a:buFont typeface="Arial" panose="020B0604020202020204" pitchFamily="34" charset="0"/>
              <a:buChar char="•"/>
            </a:pPr>
            <a:r>
              <a:rPr lang="en-US" dirty="0"/>
              <a:t>The National League signed on a letter to the three federal agencies list sent in June 2024 —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EE8C4-0425-2EFF-0DB4-07AD76FC68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2090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144681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686C1-DFFF-372F-988D-BC9E97B0D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C68522-AE91-BE1A-F8FB-2376E958CD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6A529-B8ED-C56C-12C2-25832FE38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6405" indent="-176405">
              <a:buFont typeface="Arial" panose="020B0604020202020204" pitchFamily="34" charset="0"/>
              <a:buChar char="•"/>
            </a:pPr>
            <a:r>
              <a:rPr lang="en-US" dirty="0"/>
              <a:t>The National League signed on a letter to the three federal agencies list sent in June 2024 — </a:t>
            </a:r>
          </a:p>
          <a:p>
            <a:pPr marL="176405" indent="-176405">
              <a:buFont typeface="Arial" panose="020B0604020202020204" pitchFamily="34" charset="0"/>
              <a:buChar char="•"/>
            </a:pPr>
            <a:r>
              <a:rPr lang="en-US" dirty="0"/>
              <a:t>These sentences are from the concluding paragraph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BC410-3129-ECA8-C183-0CFB21524D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41927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C3CC8-888C-3F3C-C54B-C8161EE23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291D99-6C9F-12C8-2A7A-BABC60BC3B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77E4C3-0440-D973-9525-105DCD627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>
              <a:solidFill>
                <a:srgbClr val="4130CA"/>
              </a:solidFill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5596"/>
                </a:solidFill>
              </a:rPr>
              <a:t>Overwhelming evidence-based research: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5596"/>
                </a:solidFill>
              </a:rPr>
              <a:t>private hospices</a:t>
            </a:r>
            <a:r>
              <a:rPr lang="en-US" sz="1600" dirty="0">
                <a:solidFill>
                  <a:srgbClr val="005596"/>
                </a:solidFill>
              </a:rPr>
              <a:t> offer fewer services, less trained staff, more complaints, higher rates of ER use, more likely to discharge patients, including those with dementia — and cost NYS more.</a:t>
            </a:r>
          </a:p>
          <a:p>
            <a:endParaRPr lang="en-US" sz="1600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/>
              <a:t>Nursing home</a:t>
            </a:r>
            <a:r>
              <a:rPr lang="en-US" sz="1600" dirty="0"/>
              <a:t>s: </a:t>
            </a:r>
            <a:r>
              <a:rPr lang="en-US" sz="1600" b="0" dirty="0">
                <a:solidFill>
                  <a:srgbClr val="005596"/>
                </a:solidFill>
              </a:rPr>
              <a:t>Overwhelming</a:t>
            </a:r>
            <a:r>
              <a:rPr lang="en-US" sz="2000" b="1" dirty="0">
                <a:solidFill>
                  <a:srgbClr val="005596"/>
                </a:solidFill>
              </a:rPr>
              <a:t> </a:t>
            </a:r>
            <a:r>
              <a:rPr lang="en-US" sz="1600" dirty="0">
                <a:solidFill>
                  <a:srgbClr val="4130CA"/>
                </a:solidFill>
              </a:rPr>
              <a:t>evidence-based research: private nursing homes have more bed sores, falls, infection controls, patient deaths — and cost NYS more.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03B03-0A63-1132-94C4-AFB09ECC16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13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B8BB0-CCE0-C0F7-927D-1C5C42938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0B6DF4-DACE-4800-D6E6-8F1D874DF3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E681CD-ABED-A0D5-80E6-65EDAF680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>
              <a:solidFill>
                <a:srgbClr val="4130CA"/>
              </a:solidFill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5596"/>
                </a:solidFill>
              </a:rPr>
              <a:t>Overwhelming evidence-based research: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5596"/>
                </a:solidFill>
              </a:rPr>
              <a:t>private hospices</a:t>
            </a:r>
            <a:r>
              <a:rPr lang="en-US" sz="1600" dirty="0">
                <a:solidFill>
                  <a:srgbClr val="005596"/>
                </a:solidFill>
              </a:rPr>
              <a:t> offer fewer services, less trained staff, more complaints, higher rates of ER use, more likely to discharge patients, including those with dementia — and cost NYS more.</a:t>
            </a:r>
          </a:p>
          <a:p>
            <a:endParaRPr lang="en-US" sz="1600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/>
              <a:t>Nursing home</a:t>
            </a:r>
            <a:r>
              <a:rPr lang="en-US" sz="1600" dirty="0"/>
              <a:t>s: </a:t>
            </a:r>
            <a:r>
              <a:rPr lang="en-US" sz="1600" b="0" dirty="0">
                <a:solidFill>
                  <a:srgbClr val="005596"/>
                </a:solidFill>
              </a:rPr>
              <a:t>Overwhelming</a:t>
            </a:r>
            <a:r>
              <a:rPr lang="en-US" sz="2000" b="1" dirty="0">
                <a:solidFill>
                  <a:srgbClr val="005596"/>
                </a:solidFill>
              </a:rPr>
              <a:t> </a:t>
            </a:r>
            <a:r>
              <a:rPr lang="en-US" sz="1600" dirty="0">
                <a:solidFill>
                  <a:srgbClr val="4130CA"/>
                </a:solidFill>
              </a:rPr>
              <a:t>evidence-based research: private nursing homes have more bed sores, falls, infection controls, patient deaths — and cost NYS more.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9B19C-1D96-F338-C0FF-ED4CB5A437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1592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AF4A6-AE9B-4EBC-F21E-F5CD4C93B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85043-20C9-6171-B112-2A04CA8DBE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09C712-46E7-8E74-7EBD-1C913F7D3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0A600-E292-2A4F-ACE3-E878BDFAED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441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094C4-92EA-C731-E1EA-F3CFD7E1C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CEABF3-6D0E-7DD7-B17B-5279E4D70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00D148-8F87-8932-3AE7-894B52DA8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A3DE7-B7DF-4B7F-48BA-A58FC63708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74941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275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897D2-ED5D-3FC0-1275-17C6871E2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2C3CFE-2397-50DD-427B-2522EF81F2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832552-AF68-BBB2-5712-A62F5DA092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="1" i="1" dirty="0">
                <a:solidFill>
                  <a:srgbClr val="FF0000"/>
                </a:solidFill>
              </a:rPr>
              <a:t>We’ve noticed that there is confusion about what this update is changing.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i="1" dirty="0">
                <a:solidFill>
                  <a:srgbClr val="FF0000"/>
                </a:solidFill>
              </a:rPr>
              <a:t>It is changing the Privatization position in the Category of Representative Govt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i="1" dirty="0">
                <a:solidFill>
                  <a:srgbClr val="FF0000"/>
                </a:solidFill>
              </a:rPr>
              <a:t>It is NOT changing the Health Care position in the category of Social Policy — the HC policy already supports moving to publicly funded (via taxes) as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Offering more “equitable access, affordability, and financial feasibility</a:t>
            </a:r>
            <a:r>
              <a:rPr lang="en-US" b="1" i="1" dirty="0">
                <a:solidFill>
                  <a:srgbClr val="FF0000"/>
                </a:solidFill>
              </a:rPr>
              <a:t>“ than privatized health care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i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 dirty="0">
                <a:solidFill>
                  <a:srgbClr val="FF0000"/>
                </a:solidFill>
              </a:rPr>
              <a:t>There are 4 changes and two of them address healthcare … and two are broader than </a:t>
            </a:r>
            <a:r>
              <a:rPr lang="en-US" b="1" i="1" dirty="0" err="1">
                <a:solidFill>
                  <a:srgbClr val="FF0000"/>
                </a:solidFill>
              </a:rPr>
              <a:t>hc</a:t>
            </a:r>
            <a:r>
              <a:rPr lang="en-US" b="1" i="1" dirty="0">
                <a:solidFill>
                  <a:srgbClr val="FF0000"/>
                </a:solidFill>
              </a:rPr>
              <a:t>, addressing all the areas of public good covered by the position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70DE6-C1A1-881D-9F49-C66CD06A8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9103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1EF41-63BD-6C40-0EAE-906D3F3EB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84E764-4A31-88A6-B0F8-3B8588DBC6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3DD498-A10A-AD9A-E132-3481743AB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CD3D7-838D-A0A2-50A8-030207B4BE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893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83614-E472-FD41-E64F-2C5112127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70197F-BCA3-42AB-031D-6752AAEF9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60187B-5ABA-D827-80E5-C65892A310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="1" i="1" dirty="0">
                <a:solidFill>
                  <a:srgbClr val="FF0000"/>
                </a:solidFill>
              </a:rPr>
              <a:t>No history … hasn’t been much used in 13 yrs, despite our economy experiencing accelerated privatization of public goods and services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i="1" dirty="0">
                <a:solidFill>
                  <a:srgbClr val="FF0000"/>
                </a:solidFill>
              </a:rPr>
              <a:t>Compare to HC position — 3 pages of position and 9 pages of history, 5 since the privatization position was introduced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A393D-A98F-9548-5C03-81F670CB2F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79219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90162-9C05-5EBC-B6FC-4F88F886D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3EBBFA-CD7A-CDD3-31FF-4CB42834ED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455C91-50B6-6675-D3C2-BB9615DFC2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3C851-BDF4-0E70-23EE-2193AE5E0D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1BAE1-F18E-044E-BC5B-78E4A9E638B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78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chemeClr val="tx1"/>
                </a:solidFill>
              </a:rPr>
              <a:t>…This is from an educational forum in October 2022 — led by a researcher at the Cornell School of Labor Relations who has studied private equity investment and practices for more than a decade … before the FTC began suing Private Equity monopolies such as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>
                <a:solidFill>
                  <a:schemeClr val="tx1"/>
                </a:solidFill>
              </a:rPr>
              <a:t>Anesthesia cartel … TX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200" dirty="0">
                <a:solidFill>
                  <a:schemeClr val="tx1"/>
                </a:solidFill>
              </a:rPr>
              <a:t>ER cartel … states</a:t>
            </a:r>
          </a:p>
          <a:p>
            <a:pPr marL="514350" indent="-514350">
              <a:buFont typeface="+mj-lt"/>
              <a:buAutoNum type="arabicPeriod"/>
            </a:pPr>
            <a:endParaRPr lang="en-US" sz="1200" dirty="0">
              <a:solidFill>
                <a:schemeClr val="tx1"/>
              </a:solidFill>
            </a:endParaRPr>
          </a:p>
          <a:p>
            <a:pPr marL="0" indent="0">
              <a:buFont typeface="+mj-lt"/>
              <a:buNone/>
            </a:pPr>
            <a:r>
              <a:rPr lang="en-US" sz="1200" dirty="0">
                <a:solidFill>
                  <a:schemeClr val="tx1"/>
                </a:solidFill>
              </a:rPr>
              <a:t>Note the expanse of PE investments across the entire health sector — including ambulances, residential programs for trouble teens and behavioral care, hospices, dialysis, dentists and telemedicine …</a:t>
            </a:r>
          </a:p>
          <a:p>
            <a:pPr marL="514350" indent="-514350">
              <a:buFont typeface="+mj-lt"/>
              <a:buAutoNum type="arabicPeriod"/>
            </a:pPr>
            <a:endParaRPr lang="en-US" sz="1200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1988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C76CF6-4A80-0B5A-0177-3451EF2B2AF6}"/>
              </a:ext>
            </a:extLst>
          </p:cNvPr>
          <p:cNvSpPr/>
          <p:nvPr userDrawn="1"/>
        </p:nvSpPr>
        <p:spPr>
          <a:xfrm>
            <a:off x="-64078" y="0"/>
            <a:ext cx="1981199" cy="5143500"/>
          </a:xfrm>
          <a:prstGeom prst="rect">
            <a:avLst/>
          </a:prstGeom>
          <a:solidFill>
            <a:srgbClr val="4A84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75790" y="841772"/>
            <a:ext cx="6798045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88571" y="2701528"/>
            <a:ext cx="6798045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57384" y="2249846"/>
            <a:ext cx="1200150" cy="451682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/>
              <a:t>Page #</a:t>
            </a:r>
          </a:p>
        </p:txBody>
      </p:sp>
    </p:spTree>
    <p:extLst>
      <p:ext uri="{BB962C8B-B14F-4D97-AF65-F5344CB8AC3E}">
        <p14:creationId xmlns:p14="http://schemas.microsoft.com/office/powerpoint/2010/main" val="1406617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B71B-18B5-0943-B502-142244C3C8F6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51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BFFF-2670-644E-8F9C-4604ABBE1587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709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84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273" y="2801717"/>
            <a:ext cx="3760470" cy="1806688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3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" y="84733"/>
            <a:ext cx="9143999" cy="245881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29250" y="1485900"/>
            <a:ext cx="3292157" cy="3122504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692140" y="1714500"/>
            <a:ext cx="2766060" cy="268605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</a:defRPr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1708" y="2788444"/>
            <a:ext cx="685800" cy="69770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1591" y="4754880"/>
            <a:ext cx="226711" cy="27432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30434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497C-994A-BD4F-AF1A-1412941ACC9B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941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8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7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7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0B549-D815-5E42-BB23-ACCA1D4C728E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38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6A74E-89F1-664A-B165-78A498148F66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7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6" indent="0">
              <a:buNone/>
              <a:defRPr sz="1500" b="1"/>
            </a:lvl2pPr>
            <a:lvl3pPr marL="685793" indent="0">
              <a:buNone/>
              <a:defRPr sz="1350" b="1"/>
            </a:lvl3pPr>
            <a:lvl4pPr marL="1028690" indent="0">
              <a:buNone/>
              <a:defRPr sz="1200" b="1"/>
            </a:lvl4pPr>
            <a:lvl5pPr marL="1371587" indent="0">
              <a:buNone/>
              <a:defRPr sz="1200" b="1"/>
            </a:lvl5pPr>
            <a:lvl6pPr marL="1714483" indent="0">
              <a:buNone/>
              <a:defRPr sz="1200" b="1"/>
            </a:lvl6pPr>
            <a:lvl7pPr marL="2057379" indent="0">
              <a:buNone/>
              <a:defRPr sz="1200" b="1"/>
            </a:lvl7pPr>
            <a:lvl8pPr marL="2400276" indent="0">
              <a:buNone/>
              <a:defRPr sz="1200" b="1"/>
            </a:lvl8pPr>
            <a:lvl9pPr marL="2743173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6" indent="0">
              <a:buNone/>
              <a:defRPr sz="1500" b="1"/>
            </a:lvl2pPr>
            <a:lvl3pPr marL="685793" indent="0">
              <a:buNone/>
              <a:defRPr sz="1350" b="1"/>
            </a:lvl3pPr>
            <a:lvl4pPr marL="1028690" indent="0">
              <a:buNone/>
              <a:defRPr sz="1200" b="1"/>
            </a:lvl4pPr>
            <a:lvl5pPr marL="1371587" indent="0">
              <a:buNone/>
              <a:defRPr sz="1200" b="1"/>
            </a:lvl5pPr>
            <a:lvl6pPr marL="1714483" indent="0">
              <a:buNone/>
              <a:defRPr sz="1200" b="1"/>
            </a:lvl6pPr>
            <a:lvl7pPr marL="2057379" indent="0">
              <a:buNone/>
              <a:defRPr sz="1200" b="1"/>
            </a:lvl7pPr>
            <a:lvl8pPr marL="2400276" indent="0">
              <a:buNone/>
              <a:defRPr sz="1200" b="1"/>
            </a:lvl8pPr>
            <a:lvl9pPr marL="2743173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7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9DC8-691B-1B4C-8FAE-A5A7937E869B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59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CACB-FDF9-8446-9C4C-725FCD9B8B00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0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A7A77-FB36-DC43-A661-DB290082F2D2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38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6" indent="0">
              <a:buNone/>
              <a:defRPr sz="1050"/>
            </a:lvl2pPr>
            <a:lvl3pPr marL="685793" indent="0">
              <a:buNone/>
              <a:defRPr sz="900"/>
            </a:lvl3pPr>
            <a:lvl4pPr marL="1028690" indent="0">
              <a:buNone/>
              <a:defRPr sz="750"/>
            </a:lvl4pPr>
            <a:lvl5pPr marL="1371587" indent="0">
              <a:buNone/>
              <a:defRPr sz="750"/>
            </a:lvl5pPr>
            <a:lvl6pPr marL="1714483" indent="0">
              <a:buNone/>
              <a:defRPr sz="750"/>
            </a:lvl6pPr>
            <a:lvl7pPr marL="2057379" indent="0">
              <a:buNone/>
              <a:defRPr sz="750"/>
            </a:lvl7pPr>
            <a:lvl8pPr marL="2400276" indent="0">
              <a:buNone/>
              <a:defRPr sz="750"/>
            </a:lvl8pPr>
            <a:lvl9pPr marL="2743173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ED11-B79D-B540-BAA3-B57D918A228A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33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6" indent="0">
              <a:buNone/>
              <a:defRPr sz="2100"/>
            </a:lvl2pPr>
            <a:lvl3pPr marL="685793" indent="0">
              <a:buNone/>
              <a:defRPr sz="1800"/>
            </a:lvl3pPr>
            <a:lvl4pPr marL="1028690" indent="0">
              <a:buNone/>
              <a:defRPr sz="1500"/>
            </a:lvl4pPr>
            <a:lvl5pPr marL="1371587" indent="0">
              <a:buNone/>
              <a:defRPr sz="1500"/>
            </a:lvl5pPr>
            <a:lvl6pPr marL="1714483" indent="0">
              <a:buNone/>
              <a:defRPr sz="1500"/>
            </a:lvl6pPr>
            <a:lvl7pPr marL="2057379" indent="0">
              <a:buNone/>
              <a:defRPr sz="1500"/>
            </a:lvl7pPr>
            <a:lvl8pPr marL="2400276" indent="0">
              <a:buNone/>
              <a:defRPr sz="1500"/>
            </a:lvl8pPr>
            <a:lvl9pPr marL="2743173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6" indent="0">
              <a:buNone/>
              <a:defRPr sz="1050"/>
            </a:lvl2pPr>
            <a:lvl3pPr marL="685793" indent="0">
              <a:buNone/>
              <a:defRPr sz="900"/>
            </a:lvl3pPr>
            <a:lvl4pPr marL="1028690" indent="0">
              <a:buNone/>
              <a:defRPr sz="750"/>
            </a:lvl4pPr>
            <a:lvl5pPr marL="1371587" indent="0">
              <a:buNone/>
              <a:defRPr sz="750"/>
            </a:lvl5pPr>
            <a:lvl6pPr marL="1714483" indent="0">
              <a:buNone/>
              <a:defRPr sz="750"/>
            </a:lvl6pPr>
            <a:lvl7pPr marL="2057379" indent="0">
              <a:buNone/>
              <a:defRPr sz="750"/>
            </a:lvl7pPr>
            <a:lvl8pPr marL="2400276" indent="0">
              <a:buNone/>
              <a:defRPr sz="750"/>
            </a:lvl8pPr>
            <a:lvl9pPr marL="2743173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4B8D-771E-974D-9057-9151C6408484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03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53B67-A998-744C-BE8F-06D60D6BED2D}" type="datetime1">
              <a:rPr lang="en-US" smtClean="0"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BF922-B877-B64D-BC92-5E927C475A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35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lwvofpwm.org/concurrence-privatization-update/" TargetMode="Externa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hyperlink" Target="mailto:Update4Convention@gmail.com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s://lwvhealthcarereform.org/ny-concurrence-page-2026/" TargetMode="Externa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3F434-35CC-AA91-5A81-791960539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75246A25-66E3-4172-F4AB-BC89E3E63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21320" y="2437841"/>
            <a:ext cx="4074559" cy="257878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4A847A"/>
                </a:solidFill>
              </a:rPr>
              <a:t>Judith B. Esterquest, PhD, </a:t>
            </a:r>
          </a:p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4A847A"/>
                </a:solidFill>
              </a:rPr>
              <a:t>HCR4US Team Partners (≈45 States),</a:t>
            </a:r>
          </a:p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4A847A"/>
                </a:solidFill>
              </a:rPr>
              <a:t>&amp; More Than 95 Supporting State &amp; Local Leagues</a:t>
            </a:r>
          </a:p>
          <a:p>
            <a:endParaRPr lang="en-US" sz="2000" b="1" dirty="0">
              <a:solidFill>
                <a:srgbClr val="4A847A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4A847A"/>
                </a:solidFill>
              </a:rPr>
              <a:t>2 June 2026</a:t>
            </a:r>
          </a:p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4A847A"/>
                </a:solidFill>
              </a:rPr>
              <a:t>Delegate Preparation for Convention</a:t>
            </a:r>
            <a:endParaRPr lang="en-US" b="1" dirty="0">
              <a:solidFill>
                <a:srgbClr val="4A847A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B0056-CFF1-0430-2F13-CBA5F4B00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1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A571A4-2F1A-A82B-10ED-1E0D687356E5}"/>
              </a:ext>
            </a:extLst>
          </p:cNvPr>
          <p:cNvSpPr/>
          <p:nvPr/>
        </p:nvSpPr>
        <p:spPr>
          <a:xfrm>
            <a:off x="0" y="0"/>
            <a:ext cx="4921319" cy="5143500"/>
          </a:xfrm>
          <a:prstGeom prst="rect">
            <a:avLst/>
          </a:prstGeom>
          <a:solidFill>
            <a:srgbClr val="4A84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C88711-4C2A-74B4-113F-1BC7984923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3" t="7701" r="7393" b="3297"/>
          <a:stretch>
            <a:fillRect/>
          </a:stretch>
        </p:blipFill>
        <p:spPr>
          <a:xfrm>
            <a:off x="60817" y="1027605"/>
            <a:ext cx="4746500" cy="3875799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B20CE7-23EE-8C8D-55FD-59C14D09A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3" y="115661"/>
            <a:ext cx="5428562" cy="8426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E45210-3EE4-4AF7-6C60-6FF892A3A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0079" y="997543"/>
            <a:ext cx="4985962" cy="1038599"/>
          </a:xfrm>
        </p:spPr>
        <p:txBody>
          <a:bodyPr>
            <a:noAutofit/>
          </a:bodyPr>
          <a:lstStyle/>
          <a:p>
            <a:pPr>
              <a:lnSpc>
                <a:spcPct val="75000"/>
              </a:lnSpc>
            </a:pPr>
            <a:r>
              <a:rPr lang="en-US" sz="3200" b="1" dirty="0">
                <a:solidFill>
                  <a:srgbClr val="4A847A"/>
                </a:solidFill>
                <a:latin typeface="+mn-lt"/>
              </a:rPr>
              <a:t>Proposed Update to </a:t>
            </a:r>
            <a:br>
              <a:rPr lang="en-US" sz="3200" b="1" dirty="0">
                <a:solidFill>
                  <a:srgbClr val="4A847A"/>
                </a:solidFill>
                <a:latin typeface="+mn-lt"/>
              </a:rPr>
            </a:br>
            <a:r>
              <a:rPr lang="en-US" sz="3200" b="1" dirty="0">
                <a:solidFill>
                  <a:srgbClr val="4A847A"/>
                </a:solidFill>
                <a:latin typeface="+mn-lt"/>
              </a:rPr>
              <a:t>LWVUS Privatization Position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F6F36AE-5958-8D85-BD05-C5FBEC648173}"/>
              </a:ext>
            </a:extLst>
          </p:cNvPr>
          <p:cNvSpPr/>
          <p:nvPr/>
        </p:nvSpPr>
        <p:spPr>
          <a:xfrm>
            <a:off x="4807318" y="672249"/>
            <a:ext cx="114001" cy="366350"/>
          </a:xfrm>
          <a:prstGeom prst="rect">
            <a:avLst/>
          </a:prstGeom>
          <a:solidFill>
            <a:srgbClr val="4A84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5D3924-BB93-7E7E-8E49-3A137920EDDE}"/>
              </a:ext>
            </a:extLst>
          </p:cNvPr>
          <p:cNvSpPr/>
          <p:nvPr/>
        </p:nvSpPr>
        <p:spPr>
          <a:xfrm>
            <a:off x="4818632" y="24906"/>
            <a:ext cx="102687" cy="218623"/>
          </a:xfrm>
          <a:prstGeom prst="rect">
            <a:avLst/>
          </a:prstGeom>
          <a:solidFill>
            <a:srgbClr val="4A84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66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9A04E-8505-FE71-012C-F9A583BB7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504D9F-BC63-C6F9-C6A7-40528C2AD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" y="4762673"/>
            <a:ext cx="226711" cy="27432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BDD6951E-7412-EF91-BDBE-16156EF1C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62504" y="4980979"/>
            <a:ext cx="130302" cy="1143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4290" tIns="34290" rIns="34290" bIns="3429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011D47-C6AC-A2B2-504E-31496FE0AB7C}"/>
              </a:ext>
            </a:extLst>
          </p:cNvPr>
          <p:cNvSpPr txBox="1"/>
          <p:nvPr/>
        </p:nvSpPr>
        <p:spPr>
          <a:xfrm>
            <a:off x="0" y="1413571"/>
            <a:ext cx="824922" cy="30008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9AC6FF-D415-82B5-91FB-DA381BED2E99}"/>
              </a:ext>
            </a:extLst>
          </p:cNvPr>
          <p:cNvSpPr/>
          <p:nvPr/>
        </p:nvSpPr>
        <p:spPr>
          <a:xfrm>
            <a:off x="0" y="1047923"/>
            <a:ext cx="1200150" cy="4095577"/>
          </a:xfrm>
          <a:prstGeom prst="rect">
            <a:avLst/>
          </a:prstGeom>
          <a:solidFill>
            <a:srgbClr val="4A84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370FC2-3885-D445-55CD-73BFF1F0CE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03" t="18103" r="12489" b="4678"/>
          <a:stretch>
            <a:fillRect/>
          </a:stretch>
        </p:blipFill>
        <p:spPr>
          <a:xfrm>
            <a:off x="341010" y="1028700"/>
            <a:ext cx="5031091" cy="40381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4F76DD3-2185-62B4-32EF-0032DB199EA0}"/>
              </a:ext>
            </a:extLst>
          </p:cNvPr>
          <p:cNvSpPr txBox="1"/>
          <p:nvPr/>
        </p:nvSpPr>
        <p:spPr>
          <a:xfrm>
            <a:off x="114300" y="285750"/>
            <a:ext cx="90297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906" indent="-11906"/>
            <a:r>
              <a:rPr lang="en-US" sz="2100" b="1" spc="75" dirty="0">
                <a:solidFill>
                  <a:srgbClr val="4A847A"/>
                </a:solidFill>
                <a:latin typeface="Helvetica" pitchFamily="2" charset="0"/>
                <a:ea typeface="+mj-ea"/>
                <a:cs typeface="Times New Roman" panose="02020603050405020304" pitchFamily="18" charset="0"/>
              </a:rPr>
              <a:t>Across the country, public goods are increasingly privatized: </a:t>
            </a:r>
            <a:br>
              <a:rPr lang="en-US" sz="2100" b="1" spc="75" dirty="0">
                <a:solidFill>
                  <a:srgbClr val="4A847A"/>
                </a:solidFill>
                <a:latin typeface="Helvetica" pitchFamily="2" charset="0"/>
                <a:ea typeface="+mj-ea"/>
                <a:cs typeface="Times New Roman" panose="02020603050405020304" pitchFamily="18" charset="0"/>
              </a:rPr>
            </a:br>
            <a:r>
              <a:rPr lang="en-US" sz="2100" b="1" spc="75" dirty="0">
                <a:solidFill>
                  <a:srgbClr val="4A847A"/>
                </a:solidFill>
                <a:latin typeface="Helvetica" pitchFamily="2" charset="0"/>
                <a:ea typeface="+mj-ea"/>
                <a:cs typeface="Times New Roman" panose="02020603050405020304" pitchFamily="18" charset="0"/>
              </a:rPr>
              <a:t>higher cost, with reduced service, safety, transparency, access</a:t>
            </a:r>
            <a:endParaRPr lang="en-US" b="1" spc="75" dirty="0">
              <a:solidFill>
                <a:srgbClr val="4A847A"/>
              </a:solidFill>
              <a:latin typeface="Helvetica" pitchFamily="2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AB25AE-5AA2-6214-1C1B-A0C8B1BCCBE7}"/>
              </a:ext>
            </a:extLst>
          </p:cNvPr>
          <p:cNvSpPr/>
          <p:nvPr/>
        </p:nvSpPr>
        <p:spPr>
          <a:xfrm>
            <a:off x="5372101" y="1139977"/>
            <a:ext cx="3486149" cy="3897016"/>
          </a:xfrm>
          <a:prstGeom prst="rect">
            <a:avLst/>
          </a:prstGeom>
          <a:solidFill>
            <a:srgbClr val="4A83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856831E-D612-A2B2-52F4-3D5B2E65820E}"/>
              </a:ext>
            </a:extLst>
          </p:cNvPr>
          <p:cNvSpPr txBox="1">
            <a:spLocks/>
          </p:cNvSpPr>
          <p:nvPr/>
        </p:nvSpPr>
        <p:spPr>
          <a:xfrm>
            <a:off x="5426904" y="1257301"/>
            <a:ext cx="3488497" cy="372367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r>
              <a:rPr lang="en-US" sz="1800" b="1" dirty="0">
                <a:solidFill>
                  <a:schemeClr val="bg1"/>
                </a:solidFill>
                <a:latin typeface="Helvetica" pitchFamily="2" charset="0"/>
                <a:cs typeface="Times New Roman" panose="02020603050405020304" pitchFamily="18" charset="0"/>
              </a:rPr>
              <a:t>Rural and municipal broadband </a:t>
            </a:r>
          </a:p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r>
              <a:rPr lang="en-US" sz="1800" b="1" dirty="0">
                <a:solidFill>
                  <a:schemeClr val="bg1"/>
                </a:solidFill>
                <a:latin typeface="Helvetica" pitchFamily="2" charset="0"/>
                <a:cs typeface="Times New Roman" panose="02020603050405020304" pitchFamily="18" charset="0"/>
              </a:rPr>
              <a:t>Municipal water</a:t>
            </a:r>
          </a:p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r>
              <a:rPr lang="en-US" sz="1800" b="1" dirty="0">
                <a:solidFill>
                  <a:schemeClr val="bg1"/>
                </a:solidFill>
                <a:latin typeface="Helvetica" pitchFamily="2" charset="0"/>
                <a:cs typeface="Times New Roman" panose="02020603050405020304" pitchFamily="18" charset="0"/>
              </a:rPr>
              <a:t>Trash pickup/disposal</a:t>
            </a:r>
          </a:p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r>
              <a:rPr lang="en-US" sz="1800" b="1" dirty="0">
                <a:solidFill>
                  <a:schemeClr val="bg1"/>
                </a:solidFill>
                <a:latin typeface="Helvetica" pitchFamily="2" charset="0"/>
                <a:cs typeface="Times New Roman" panose="02020603050405020304" pitchFamily="18" charset="0"/>
              </a:rPr>
              <a:t>Energy grid and/or distribution</a:t>
            </a:r>
          </a:p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r>
              <a:rPr lang="en-US" sz="1800" b="1" dirty="0">
                <a:solidFill>
                  <a:schemeClr val="bg1"/>
                </a:solidFill>
                <a:latin typeface="Helvetica" pitchFamily="2" charset="0"/>
                <a:cs typeface="Times New Roman" panose="02020603050405020304" pitchFamily="18" charset="0"/>
              </a:rPr>
              <a:t>Libraries</a:t>
            </a:r>
          </a:p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r>
              <a:rPr lang="en-US" sz="1800" b="1" dirty="0">
                <a:solidFill>
                  <a:schemeClr val="bg1"/>
                </a:solidFill>
                <a:latin typeface="Helvetica" pitchFamily="2" charset="0"/>
                <a:cs typeface="Times New Roman" panose="02020603050405020304" pitchFamily="18" charset="0"/>
              </a:rPr>
              <a:t>Parks</a:t>
            </a:r>
          </a:p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r>
              <a:rPr lang="en-US" sz="1800" b="1" dirty="0">
                <a:solidFill>
                  <a:schemeClr val="bg1"/>
                </a:solidFill>
                <a:latin typeface="Helvetica" pitchFamily="2" charset="0"/>
                <a:cs typeface="Times New Roman" panose="02020603050405020304" pitchFamily="18" charset="0"/>
              </a:rPr>
              <a:t>Parking and road repair</a:t>
            </a:r>
          </a:p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r>
              <a:rPr lang="en-US" sz="1800" b="1" dirty="0">
                <a:solidFill>
                  <a:schemeClr val="bg1"/>
                </a:solidFill>
                <a:latin typeface="Helvetica" pitchFamily="2" charset="0"/>
                <a:cs typeface="Times New Roman" panose="02020603050405020304" pitchFamily="18" charset="0"/>
              </a:rPr>
              <a:t>Prisons, jails, detention centers 	or their management</a:t>
            </a:r>
          </a:p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r>
              <a:rPr lang="en-US" sz="1800" b="1" dirty="0">
                <a:solidFill>
                  <a:schemeClr val="bg1"/>
                </a:solidFill>
                <a:latin typeface="Helvetica" pitchFamily="2" charset="0"/>
                <a:cs typeface="Times New Roman" panose="02020603050405020304" pitchFamily="18" charset="0"/>
              </a:rPr>
              <a:t>Probation (with fees like payday 	lenders)</a:t>
            </a:r>
          </a:p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r>
              <a:rPr lang="en-US" sz="1800" b="1" dirty="0">
                <a:solidFill>
                  <a:schemeClr val="bg1"/>
                </a:solidFill>
                <a:latin typeface="Helvetica" pitchFamily="2" charset="0"/>
                <a:cs typeface="Times New Roman" panose="02020603050405020304" pitchFamily="18" charset="0"/>
              </a:rPr>
              <a:t>Housing (corporate monopolies 	drive up cost )</a:t>
            </a:r>
          </a:p>
          <a:p>
            <a:pPr marL="0" lvl="1" indent="0">
              <a:spcAft>
                <a:spcPts val="540"/>
              </a:spcAft>
              <a:buSzPct val="80000"/>
              <a:buNone/>
              <a:tabLst>
                <a:tab pos="260747" algn="l"/>
              </a:tabLst>
            </a:pPr>
            <a:endParaRPr lang="en-US" sz="1800" b="1" dirty="0">
              <a:solidFill>
                <a:schemeClr val="bg1"/>
              </a:solidFill>
              <a:latin typeface="Helvetica" pitchFamily="2" charset="0"/>
              <a:cs typeface="Times New Roman" panose="02020603050405020304" pitchFamily="18" charset="0"/>
            </a:endParaRPr>
          </a:p>
          <a:p>
            <a:pPr marL="554831" lvl="1" indent="-211931">
              <a:spcAft>
                <a:spcPts val="540"/>
              </a:spcAft>
              <a:tabLst>
                <a:tab pos="260747" algn="l"/>
              </a:tabLst>
            </a:pPr>
            <a:endParaRPr lang="en-US" sz="1800" b="1" dirty="0">
              <a:solidFill>
                <a:schemeClr val="bg1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3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92897-E578-C50D-9340-841F28A3A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AAC8D-4656-5172-7B7B-14144323A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424" y="32377"/>
            <a:ext cx="6611193" cy="77723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4A847A"/>
                </a:solidFill>
                <a:latin typeface="+mn-lt"/>
              </a:rPr>
              <a:t>Current LWVUS Position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(s)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AB6D1-2882-61CC-FB31-6DB0183B5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11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7513F2-ED51-0F14-363B-9740AFD5BE03}"/>
              </a:ext>
            </a:extLst>
          </p:cNvPr>
          <p:cNvSpPr txBox="1"/>
          <p:nvPr/>
        </p:nvSpPr>
        <p:spPr>
          <a:xfrm>
            <a:off x="2088572" y="864081"/>
            <a:ext cx="5301055" cy="2833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7850" indent="-577850">
              <a:lnSpc>
                <a:spcPct val="90000"/>
              </a:lnSpc>
              <a:spcAft>
                <a:spcPts val="1200"/>
              </a:spcAft>
            </a:pPr>
            <a:r>
              <a:rPr lang="en-US" sz="2400" b="1" dirty="0">
                <a:solidFill>
                  <a:srgbClr val="4A847A"/>
                </a:solidFill>
              </a:rPr>
              <a:t>Representative Govt — Privatization (2012)</a:t>
            </a:r>
            <a:endParaRPr lang="en-US" b="1" dirty="0">
              <a:solidFill>
                <a:srgbClr val="4A847A"/>
              </a:solidFill>
            </a:endParaRPr>
          </a:p>
          <a:p>
            <a:pPr marL="409575" lvl="1" indent="-28575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b="1" dirty="0">
                <a:solidFill>
                  <a:srgbClr val="4A847A"/>
                </a:solidFill>
              </a:rPr>
              <a:t>Sets out LWV requirements for transferring public goods to private control </a:t>
            </a:r>
          </a:p>
          <a:p>
            <a:pPr marL="409575" lvl="1" indent="-28575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b="1" dirty="0">
                <a:solidFill>
                  <a:srgbClr val="4A847A"/>
                </a:solidFill>
              </a:rPr>
              <a:t>Defines &amp; Lists “Common Goods”</a:t>
            </a:r>
          </a:p>
          <a:p>
            <a:pPr marL="409575" lvl="1" indent="-285750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b="1" dirty="0">
                <a:solidFill>
                  <a:srgbClr val="4A847A"/>
                </a:solidFill>
              </a:rPr>
              <a:t>One-sided scope: what can LWV support in transferring public goods to private sector — no clarity around reversing for “fails to perform”</a:t>
            </a:r>
          </a:p>
          <a:p>
            <a:pPr marL="409575" lvl="1" indent="-285750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b="1" dirty="0">
                <a:solidFill>
                  <a:srgbClr val="4A847A"/>
                </a:solidFill>
              </a:rPr>
              <a:t>No History of Use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87B2E12E-955D-7D00-9440-8404E9227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1267" y="4202131"/>
            <a:ext cx="7222733" cy="908991"/>
          </a:xfrm>
          <a:ln>
            <a:solidFill>
              <a:srgbClr val="4A847A"/>
            </a:solidFill>
          </a:ln>
        </p:spPr>
        <p:txBody>
          <a:bodyPr>
            <a:noAutofit/>
          </a:bodyPr>
          <a:lstStyle/>
          <a:p>
            <a:pPr marL="685800" indent="-685800" algn="l">
              <a:lnSpc>
                <a:spcPct val="80000"/>
              </a:lnSpc>
              <a:spcBef>
                <a:spcPts val="0"/>
              </a:spcBef>
            </a:pPr>
            <a:r>
              <a:rPr lang="en-US" sz="1600" b="1" dirty="0">
                <a:solidFill>
                  <a:srgbClr val="4A847A"/>
                </a:solidFill>
              </a:rPr>
              <a:t>Public Health” </a:t>
            </a:r>
            <a:r>
              <a:rPr lang="en-US" sz="1600" dirty="0">
                <a:solidFill>
                  <a:srgbClr val="4A847A"/>
                </a:solidFill>
              </a:rPr>
              <a:t>studies &amp; makes recommendations at the population level: e.g., what shots should infants/elderly get? Community-wide disease prevention</a:t>
            </a:r>
          </a:p>
          <a:p>
            <a:pPr marL="685800" indent="-685800" algn="l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b="1" dirty="0">
                <a:solidFill>
                  <a:srgbClr val="4A847A"/>
                </a:solidFill>
              </a:rPr>
              <a:t>“Health Care” </a:t>
            </a:r>
            <a:r>
              <a:rPr lang="en-US" sz="1600" dirty="0">
                <a:solidFill>
                  <a:srgbClr val="4A847A"/>
                </a:solidFill>
              </a:rPr>
              <a:t>focuses on clinical medicine, individual patient care </a:t>
            </a:r>
            <a:br>
              <a:rPr lang="en-US" sz="1600" dirty="0">
                <a:solidFill>
                  <a:srgbClr val="4A847A"/>
                </a:solidFill>
              </a:rPr>
            </a:br>
            <a:r>
              <a:rPr lang="en-US" sz="1600" dirty="0">
                <a:solidFill>
                  <a:srgbClr val="4A847A"/>
                </a:solidFill>
              </a:rPr>
              <a:t>e.g., your provider offers you the shot unless contra-indicated for you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DFEA38-E7F7-5DA5-68A4-52A7B5857A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3" t="7701" r="7393" b="3297"/>
          <a:stretch>
            <a:fillRect/>
          </a:stretch>
        </p:blipFill>
        <p:spPr>
          <a:xfrm>
            <a:off x="0" y="103164"/>
            <a:ext cx="1849348" cy="1521834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EB52B35-B089-5D64-E1CC-2D552EC97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" y="3296580"/>
            <a:ext cx="1863445" cy="1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299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17853-D4F9-30C6-E33B-5B97195F8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F8E432-31BD-DE3A-6600-2C46332BF2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" y="4762673"/>
            <a:ext cx="226711" cy="27432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824B385F-21A1-0743-F64D-1EE50E283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62504" y="4980979"/>
            <a:ext cx="130302" cy="1143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4290" tIns="34290" rIns="34290" bIns="3429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171A6AFE-3D36-67DF-53CA-048FE2551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331204"/>
            <a:ext cx="7200899" cy="468896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What Is the LWVPWM Update?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5FBE96F-533B-9BFF-F55C-C663CF3D467D}"/>
              </a:ext>
            </a:extLst>
          </p:cNvPr>
          <p:cNvSpPr txBox="1">
            <a:spLocks/>
          </p:cNvSpPr>
          <p:nvPr/>
        </p:nvSpPr>
        <p:spPr>
          <a:xfrm>
            <a:off x="1200150" y="800101"/>
            <a:ext cx="7315200" cy="39433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75"/>
              </a:spcAft>
            </a:pPr>
            <a:r>
              <a:rPr lang="en-US" sz="1950" dirty="0">
                <a:solidFill>
                  <a:srgbClr val="0070C0"/>
                </a:solidFill>
                <a:latin typeface="Helvetica" pitchFamily="2" charset="0"/>
                <a:cs typeface="Latha" panose="020B0604020202020204" pitchFamily="34" charset="0"/>
              </a:rPr>
              <a:t>The LWV of PWM believes that </a:t>
            </a:r>
            <a:r>
              <a:rPr lang="en-US" sz="1950" b="1" dirty="0">
                <a:solidFill>
                  <a:srgbClr val="0070C0"/>
                </a:solidFill>
                <a:latin typeface="Helvetica" pitchFamily="2" charset="0"/>
                <a:cs typeface="Latha" panose="020B0604020202020204" pitchFamily="34" charset="0"/>
              </a:rPr>
              <a:t>healthcare</a:t>
            </a:r>
            <a:r>
              <a:rPr lang="en-US" sz="1950" dirty="0">
                <a:solidFill>
                  <a:srgbClr val="0070C0"/>
                </a:solidFill>
                <a:latin typeface="Helvetica" pitchFamily="2" charset="0"/>
                <a:cs typeface="Latha" panose="020B0604020202020204" pitchFamily="34" charset="0"/>
              </a:rPr>
              <a:t>, like other programs that provide and protect basic human needs, should be considered a public good.</a:t>
            </a:r>
          </a:p>
          <a:p>
            <a:pPr>
              <a:spcBef>
                <a:spcPts val="0"/>
              </a:spcBef>
              <a:spcAft>
                <a:spcPts val="675"/>
              </a:spcAft>
            </a:pPr>
            <a:r>
              <a:rPr lang="en-US" sz="1950" dirty="0">
                <a:solidFill>
                  <a:srgbClr val="7030A0"/>
                </a:solidFill>
                <a:latin typeface="Helvetica" pitchFamily="2" charset="0"/>
                <a:cs typeface="Latha" panose="020B0604020202020204" pitchFamily="34" charset="0"/>
              </a:rPr>
              <a:t>The League favors a system where </a:t>
            </a:r>
            <a:r>
              <a:rPr lang="en-US" sz="1950" b="1" dirty="0">
                <a:solidFill>
                  <a:srgbClr val="7030A0"/>
                </a:solidFill>
                <a:latin typeface="Helvetica" pitchFamily="2" charset="0"/>
                <a:cs typeface="Latha" panose="020B0604020202020204" pitchFamily="34" charset="0"/>
              </a:rPr>
              <a:t>fiduciary responsibility </a:t>
            </a:r>
            <a:r>
              <a:rPr lang="en-US" sz="1950" dirty="0">
                <a:solidFill>
                  <a:srgbClr val="7030A0"/>
                </a:solidFill>
                <a:latin typeface="Helvetica" pitchFamily="2" charset="0"/>
                <a:cs typeface="Latha" panose="020B0604020202020204" pitchFamily="34" charset="0"/>
              </a:rPr>
              <a:t>(for such programs) is to patients and the public. Because private </a:t>
            </a:r>
            <a:br>
              <a:rPr lang="en-US" sz="1950" dirty="0">
                <a:solidFill>
                  <a:srgbClr val="7030A0"/>
                </a:solidFill>
                <a:latin typeface="Helvetica" pitchFamily="2" charset="0"/>
                <a:cs typeface="Latha" panose="020B0604020202020204" pitchFamily="34" charset="0"/>
              </a:rPr>
            </a:br>
            <a:r>
              <a:rPr lang="en-US" sz="1950" dirty="0">
                <a:solidFill>
                  <a:srgbClr val="7030A0"/>
                </a:solidFill>
                <a:latin typeface="Helvetica" pitchFamily="2" charset="0"/>
                <a:cs typeface="Latha" panose="020B0604020202020204" pitchFamily="34" charset="0"/>
              </a:rPr>
              <a:t>for-profit corporations have a fiduciary responsibility to their shareholders rather than to patients or public health, the League believes the for-profit business model for healthcare is inappropriate for the common good or to meet the basic needs of the most vulnerable members of society</a:t>
            </a:r>
            <a:r>
              <a:rPr lang="en-US" sz="1950" dirty="0">
                <a:solidFill>
                  <a:srgbClr val="87175F"/>
                </a:solidFill>
                <a:latin typeface="Helvetica" pitchFamily="2" charset="0"/>
                <a:cs typeface="Latha" panose="020B0604020202020204" pitchFamily="34" charset="0"/>
              </a:rPr>
              <a:t>. </a:t>
            </a:r>
            <a:r>
              <a:rPr lang="en-US" sz="1950" dirty="0">
                <a:solidFill>
                  <a:srgbClr val="0070C0"/>
                </a:solidFill>
                <a:latin typeface="Helvetica" pitchFamily="2" charset="0"/>
                <a:cs typeface="Latha" panose="020B0604020202020204" pitchFamily="34" charset="0"/>
              </a:rPr>
              <a:t>In sum, the League </a:t>
            </a:r>
            <a:r>
              <a:rPr lang="en-US" sz="1950" b="1" dirty="0">
                <a:solidFill>
                  <a:srgbClr val="0070C0"/>
                </a:solidFill>
                <a:latin typeface="Helvetica" pitchFamily="2" charset="0"/>
                <a:cs typeface="Latha" panose="020B0604020202020204" pitchFamily="34" charset="0"/>
              </a:rPr>
              <a:t>opposes further privatization of needed healthcare</a:t>
            </a:r>
            <a:r>
              <a:rPr lang="en-US" sz="1950" dirty="0">
                <a:solidFill>
                  <a:srgbClr val="0070C0"/>
                </a:solidFill>
                <a:latin typeface="Helvetica" pitchFamily="2" charset="0"/>
                <a:cs typeface="Latha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675"/>
              </a:spcAft>
            </a:pPr>
            <a:r>
              <a:rPr lang="en-US" sz="1950" spc="75" dirty="0">
                <a:solidFill>
                  <a:srgbClr val="7030A0"/>
                </a:solidFill>
                <a:latin typeface="Helvetica" pitchFamily="2" charset="0"/>
                <a:ea typeface="+mj-ea"/>
                <a:cs typeface="Times New Roman" panose="02020603050405020304" pitchFamily="18" charset="0"/>
              </a:rPr>
              <a:t>Where private entities fail to deliver programs that </a:t>
            </a:r>
            <a:br>
              <a:rPr lang="en-US" sz="1950" spc="75" dirty="0">
                <a:solidFill>
                  <a:srgbClr val="7030A0"/>
                </a:solidFill>
                <a:latin typeface="Helvetica" pitchFamily="2" charset="0"/>
                <a:ea typeface="+mj-ea"/>
                <a:cs typeface="Times New Roman" panose="02020603050405020304" pitchFamily="18" charset="0"/>
              </a:rPr>
            </a:br>
            <a:r>
              <a:rPr lang="en-US" sz="1950" spc="75" dirty="0">
                <a:solidFill>
                  <a:srgbClr val="7030A0"/>
                </a:solidFill>
                <a:latin typeface="Helvetica" pitchFamily="2" charset="0"/>
                <a:ea typeface="+mj-ea"/>
                <a:cs typeface="Times New Roman" panose="02020603050405020304" pitchFamily="18" charset="0"/>
              </a:rPr>
              <a:t>provide and protect basic human needs, the League supports </a:t>
            </a:r>
            <a:r>
              <a:rPr lang="en-US" sz="1950" b="1" spc="75" dirty="0">
                <a:solidFill>
                  <a:srgbClr val="7030A0"/>
                </a:solidFill>
                <a:latin typeface="Helvetica" pitchFamily="2" charset="0"/>
                <a:ea typeface="+mj-ea"/>
                <a:cs typeface="Times New Roman" panose="02020603050405020304" pitchFamily="18" charset="0"/>
              </a:rPr>
              <a:t>de-privatizing</a:t>
            </a:r>
            <a:r>
              <a:rPr lang="en-US" sz="1950" spc="75" dirty="0">
                <a:solidFill>
                  <a:srgbClr val="7030A0"/>
                </a:solidFill>
                <a:latin typeface="Helvetica" pitchFamily="2" charset="0"/>
                <a:ea typeface="+mj-ea"/>
                <a:cs typeface="Times New Roman" panose="02020603050405020304" pitchFamily="18" charset="0"/>
              </a:rPr>
              <a:t> them.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38BC3B-A0B0-A9FB-6319-95E92D81622D}"/>
              </a:ext>
            </a:extLst>
          </p:cNvPr>
          <p:cNvSpPr txBox="1"/>
          <p:nvPr/>
        </p:nvSpPr>
        <p:spPr>
          <a:xfrm>
            <a:off x="114300" y="1448224"/>
            <a:ext cx="824922" cy="30008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019756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C0EA2-62E8-EDD4-F9E1-68E0025D9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E9EF7-663D-531D-EE28-B9761BE842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424" y="-152555"/>
            <a:ext cx="6611193" cy="77723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4A847A"/>
                </a:solidFill>
                <a:latin typeface="+mn-lt"/>
              </a:rPr>
              <a:t>Current LWVUS Position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(s)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3586E8-4DDB-06EC-0C7F-CC66E2631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13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73012A-518A-8A4D-7711-052AB4D29212}"/>
              </a:ext>
            </a:extLst>
          </p:cNvPr>
          <p:cNvSpPr txBox="1"/>
          <p:nvPr/>
        </p:nvSpPr>
        <p:spPr>
          <a:xfrm>
            <a:off x="2088572" y="617505"/>
            <a:ext cx="3480955" cy="3332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7850" indent="-577850">
              <a:lnSpc>
                <a:spcPct val="90000"/>
              </a:lnSpc>
              <a:spcAft>
                <a:spcPts val="1200"/>
              </a:spcAft>
            </a:pPr>
            <a:r>
              <a:rPr lang="en-US" sz="2400" b="1" dirty="0">
                <a:solidFill>
                  <a:srgbClr val="4A847A"/>
                </a:solidFill>
              </a:rPr>
              <a:t>Representative Govt — Privatization (2012)</a:t>
            </a:r>
            <a:endParaRPr lang="en-US" b="1" dirty="0">
              <a:solidFill>
                <a:srgbClr val="4A847A"/>
              </a:solidFill>
            </a:endParaRPr>
          </a:p>
          <a:p>
            <a:pPr marL="409575" lvl="1" indent="-28575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b="1" dirty="0">
                <a:solidFill>
                  <a:srgbClr val="4A847A"/>
                </a:solidFill>
              </a:rPr>
              <a:t>Sets out LWV requirements for transferring public goods to private control </a:t>
            </a:r>
          </a:p>
          <a:p>
            <a:pPr marL="409575" lvl="1" indent="-28575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b="1" dirty="0">
                <a:solidFill>
                  <a:srgbClr val="4A847A"/>
                </a:solidFill>
              </a:rPr>
              <a:t>Defines &amp; Lists “Common Goods”</a:t>
            </a:r>
          </a:p>
          <a:p>
            <a:pPr marL="409575" lvl="1" indent="-285750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b="1" dirty="0">
                <a:solidFill>
                  <a:srgbClr val="4A847A"/>
                </a:solidFill>
              </a:rPr>
              <a:t>One-sided scope: what can LWV support in transferring public goods to private sector</a:t>
            </a:r>
          </a:p>
          <a:p>
            <a:pPr marL="409575" lvl="1" indent="-285750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b="1" dirty="0">
                <a:solidFill>
                  <a:srgbClr val="4A847A"/>
                </a:solidFill>
              </a:rPr>
              <a:t>No History of Use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77430A-75AE-DA5D-6D2C-FA3F0E6B2FAC}"/>
              </a:ext>
            </a:extLst>
          </p:cNvPr>
          <p:cNvSpPr txBox="1"/>
          <p:nvPr/>
        </p:nvSpPr>
        <p:spPr>
          <a:xfrm>
            <a:off x="5569527" y="617505"/>
            <a:ext cx="3261090" cy="3696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tabLst>
                <a:tab pos="277813" algn="l"/>
                <a:tab pos="855663" algn="l"/>
              </a:tabLst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Social Policy — </a:t>
            </a:r>
            <a:br>
              <a:rPr lang="en-US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	Health Care (1993 +)</a:t>
            </a:r>
          </a:p>
          <a:p>
            <a:pPr marL="357188" lvl="1" indent="-285750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LWV Goal: affordable, quality health care for all residents</a:t>
            </a:r>
          </a:p>
          <a:p>
            <a:pPr marL="357188" lvl="1" indent="-285750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Sets out types of care, delivery, patient choice, acceptable financing for individual coverage</a:t>
            </a:r>
          </a:p>
          <a:p>
            <a:pPr marL="357188" lvl="1" indent="-285750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Wide scope: Principles for what the LWV can support or oppose in health reform bills </a:t>
            </a:r>
          </a:p>
          <a:p>
            <a:pPr marL="357188" lvl="1" indent="-285750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2500 Words of History</a:t>
            </a:r>
          </a:p>
          <a:p>
            <a:pPr marL="357188" lvl="1" indent="-285750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E5D2505C-B16E-F0C9-E822-92E3587D3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5333" y="4206215"/>
            <a:ext cx="6798045" cy="900038"/>
          </a:xfrm>
          <a:ln>
            <a:solidFill>
              <a:srgbClr val="4A847A"/>
            </a:solidFill>
          </a:ln>
        </p:spPr>
        <p:txBody>
          <a:bodyPr>
            <a:normAutofit fontScale="32500" lnSpcReduction="20000"/>
          </a:bodyPr>
          <a:lstStyle/>
          <a:p>
            <a:pPr marL="685800" indent="-685800" algn="l">
              <a:lnSpc>
                <a:spcPct val="95000"/>
              </a:lnSpc>
              <a:spcBef>
                <a:spcPts val="0"/>
              </a:spcBef>
            </a:pPr>
            <a:r>
              <a:rPr lang="en-US" sz="4900" dirty="0">
                <a:solidFill>
                  <a:srgbClr val="4A847A"/>
                </a:solidFill>
              </a:rPr>
              <a:t>”</a:t>
            </a:r>
            <a:r>
              <a:rPr lang="en-US" sz="4900" b="1" dirty="0">
                <a:solidFill>
                  <a:srgbClr val="4A847A"/>
                </a:solidFill>
              </a:rPr>
              <a:t>Public Health” </a:t>
            </a:r>
            <a:r>
              <a:rPr lang="en-US" sz="4900" dirty="0">
                <a:solidFill>
                  <a:srgbClr val="4A847A"/>
                </a:solidFill>
              </a:rPr>
              <a:t>studies &amp; makes recommendations at the population level: </a:t>
            </a:r>
            <a:br>
              <a:rPr lang="en-US" sz="4900" dirty="0">
                <a:solidFill>
                  <a:srgbClr val="4A847A"/>
                </a:solidFill>
              </a:rPr>
            </a:br>
            <a:r>
              <a:rPr lang="en-US" sz="4900" dirty="0">
                <a:solidFill>
                  <a:srgbClr val="4A847A"/>
                </a:solidFill>
              </a:rPr>
              <a:t>Listed in Privatization. No discussion in Health Care.</a:t>
            </a:r>
          </a:p>
          <a:p>
            <a:pPr marL="685800" indent="-685800" algn="l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900" b="1" dirty="0">
                <a:solidFill>
                  <a:srgbClr val="4A847A"/>
                </a:solidFill>
              </a:rPr>
              <a:t>“Health Care” </a:t>
            </a:r>
            <a:r>
              <a:rPr lang="en-US" sz="4900" dirty="0">
                <a:solidFill>
                  <a:srgbClr val="4A847A"/>
                </a:solidFill>
              </a:rPr>
              <a:t>focuses on clinical medicine, individual patient care:</a:t>
            </a:r>
            <a:br>
              <a:rPr lang="en-US" sz="4900" dirty="0">
                <a:solidFill>
                  <a:srgbClr val="4A847A"/>
                </a:solidFill>
              </a:rPr>
            </a:br>
            <a:r>
              <a:rPr lang="en-US" sz="4900" dirty="0">
                <a:solidFill>
                  <a:srgbClr val="4A847A"/>
                </a:solidFill>
              </a:rPr>
              <a:t>Omitted in Privatization, despite being a public good.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BC2E83-80D5-0EB2-B728-F9388BD00E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3" t="7701" r="7393" b="3297"/>
          <a:stretch>
            <a:fillRect/>
          </a:stretch>
        </p:blipFill>
        <p:spPr>
          <a:xfrm>
            <a:off x="0" y="103164"/>
            <a:ext cx="1849348" cy="1521834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EB8E4C-3FC9-D1F3-9AB3-73127A803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" y="3296580"/>
            <a:ext cx="1863445" cy="1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55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58F4D-838B-25FC-A7D5-BFFDA1327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6819" y="291662"/>
            <a:ext cx="4893107" cy="494991"/>
          </a:xfrm>
        </p:spPr>
        <p:txBody>
          <a:bodyPr>
            <a:normAutofit fontScale="90000"/>
          </a:bodyPr>
          <a:lstStyle/>
          <a:p>
            <a:r>
              <a:rPr lang="en-US" sz="3000" b="1" dirty="0">
                <a:solidFill>
                  <a:srgbClr val="4A847A"/>
                </a:solidFill>
                <a:latin typeface="+mn-lt"/>
              </a:rPr>
              <a:t>Why Update the Position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AA5B77-F0BD-020C-4B72-903290A86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7671" y="983374"/>
            <a:ext cx="4792254" cy="2736443"/>
          </a:xfrm>
        </p:spPr>
        <p:txBody>
          <a:bodyPr>
            <a:normAutofit/>
          </a:bodyPr>
          <a:lstStyle/>
          <a:p>
            <a:pPr marL="685785" lvl="1" indent="-342896" algn="l">
              <a:lnSpc>
                <a:spcPct val="100000"/>
              </a:lnSpc>
              <a:buSzPct val="80000"/>
              <a:buFont typeface="Wingdings" pitchFamily="2" charset="2"/>
              <a:buChar char="Ø"/>
            </a:pPr>
            <a:endParaRPr lang="en-US" dirty="0">
              <a:solidFill>
                <a:srgbClr val="005596"/>
              </a:solidFill>
            </a:endParaRPr>
          </a:p>
          <a:p>
            <a:pPr algn="l"/>
            <a:endParaRPr lang="en-US" dirty="0">
              <a:solidFill>
                <a:srgbClr val="00559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0DF788-386D-11BB-C1A2-A4CD7378E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14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F1C25A-AFB9-B0B7-6ABF-C1BD54B753F3}"/>
              </a:ext>
            </a:extLst>
          </p:cNvPr>
          <p:cNvSpPr txBox="1"/>
          <p:nvPr/>
        </p:nvSpPr>
        <p:spPr>
          <a:xfrm>
            <a:off x="2157574" y="914407"/>
            <a:ext cx="6534363" cy="242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912">
              <a:lnSpc>
                <a:spcPct val="75000"/>
              </a:lnSpc>
              <a:spcAft>
                <a:spcPts val="600"/>
              </a:spcAft>
              <a:tabLst>
                <a:tab pos="277813" algn="l"/>
              </a:tabLst>
            </a:pPr>
            <a:r>
              <a:rPr lang="en-US" sz="2400" b="1" dirty="0">
                <a:solidFill>
                  <a:srgbClr val="4A847A"/>
                </a:solidFill>
              </a:rPr>
              <a:t>Explicitly  </a:t>
            </a:r>
          </a:p>
          <a:p>
            <a:pPr marL="288925" indent="-227013">
              <a:lnSpc>
                <a:spcPct val="75000"/>
              </a:lnSpc>
              <a:spcAft>
                <a:spcPts val="1200"/>
              </a:spcAft>
              <a:buFont typeface="+mj-lt"/>
              <a:buAutoNum type="arabicPeriod"/>
              <a:tabLst>
                <a:tab pos="277813" algn="l"/>
              </a:tabLst>
            </a:pPr>
            <a:r>
              <a:rPr lang="en-US" sz="2400" b="1" dirty="0">
                <a:solidFill>
                  <a:srgbClr val="4A847A"/>
                </a:solidFill>
              </a:rPr>
              <a:t> Aligns the position to </a:t>
            </a:r>
            <a:r>
              <a:rPr lang="en-US" sz="2400" b="1" i="1" dirty="0">
                <a:solidFill>
                  <a:srgbClr val="4A847A"/>
                </a:solidFill>
              </a:rPr>
              <a:t>Impact on Issues </a:t>
            </a:r>
            <a:r>
              <a:rPr lang="en-US" sz="2400" b="1" dirty="0">
                <a:solidFill>
                  <a:srgbClr val="4A847A"/>
                </a:solidFill>
              </a:rPr>
              <a:t>by</a:t>
            </a:r>
            <a:r>
              <a:rPr lang="en-US" sz="2400" b="1" i="1" dirty="0">
                <a:solidFill>
                  <a:srgbClr val="4A847A"/>
                </a:solidFill>
              </a:rPr>
              <a:t> </a:t>
            </a:r>
            <a:r>
              <a:rPr lang="en-US" sz="2400" b="1" dirty="0">
                <a:solidFill>
                  <a:srgbClr val="4A847A"/>
                </a:solidFill>
              </a:rPr>
              <a:t>including Health care in the list of public goods</a:t>
            </a:r>
            <a:endParaRPr lang="en-US" sz="2400" b="1" i="1" dirty="0">
              <a:solidFill>
                <a:srgbClr val="4A847A"/>
              </a:solidFill>
            </a:endParaRPr>
          </a:p>
          <a:p>
            <a:pPr marL="288925" indent="-227013">
              <a:lnSpc>
                <a:spcPct val="75000"/>
              </a:lnSpc>
              <a:spcAft>
                <a:spcPts val="1200"/>
              </a:spcAft>
              <a:buFont typeface="+mj-lt"/>
              <a:buAutoNum type="arabicPeriod"/>
              <a:tabLst>
                <a:tab pos="623888" algn="l"/>
              </a:tabLst>
            </a:pPr>
            <a:r>
              <a:rPr lang="en-US" sz="2400" b="1" dirty="0">
                <a:solidFill>
                  <a:srgbClr val="4A847A"/>
                </a:solidFill>
              </a:rPr>
              <a:t> Allows opposing further privatization of HC</a:t>
            </a:r>
          </a:p>
          <a:p>
            <a:pPr marL="288925" indent="-227013">
              <a:lnSpc>
                <a:spcPct val="7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4A847A"/>
                </a:solidFill>
              </a:rPr>
              <a:t> Includes an accountability standard: </a:t>
            </a:r>
            <a:br>
              <a:rPr lang="en-US" sz="2400" b="1" dirty="0">
                <a:solidFill>
                  <a:srgbClr val="4A847A"/>
                </a:solidFill>
              </a:rPr>
            </a:br>
            <a:r>
              <a:rPr lang="en-US" sz="2400" b="1" dirty="0">
                <a:solidFill>
                  <a:srgbClr val="4A847A"/>
                </a:solidFill>
              </a:rPr>
              <a:t>      	Fiduciary Responsibility to the public </a:t>
            </a:r>
            <a:br>
              <a:rPr lang="en-US" sz="2400" b="1" dirty="0">
                <a:solidFill>
                  <a:srgbClr val="4A847A"/>
                </a:solidFill>
              </a:rPr>
            </a:br>
            <a:r>
              <a:rPr lang="en-US" sz="2400" b="1" dirty="0">
                <a:solidFill>
                  <a:srgbClr val="4A847A"/>
                </a:solidFill>
              </a:rPr>
              <a:t>		(not just investors)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93806F-8F00-8BDE-52A8-0629AB54C6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3" t="7701" r="7393" b="3297"/>
          <a:stretch>
            <a:fillRect/>
          </a:stretch>
        </p:blipFill>
        <p:spPr>
          <a:xfrm>
            <a:off x="6311" y="81572"/>
            <a:ext cx="1849348" cy="1521834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F0FC309-94D7-C66E-BA83-36FBEC3BA895}"/>
              </a:ext>
            </a:extLst>
          </p:cNvPr>
          <p:cNvSpPr txBox="1">
            <a:spLocks/>
          </p:cNvSpPr>
          <p:nvPr/>
        </p:nvSpPr>
        <p:spPr>
          <a:xfrm>
            <a:off x="1993187" y="3897992"/>
            <a:ext cx="6996699" cy="11222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79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indent="-9525" algn="l">
              <a:lnSpc>
                <a:spcPct val="85000"/>
              </a:lnSpc>
            </a:pPr>
            <a:r>
              <a:rPr lang="en-US" sz="1800" dirty="0">
                <a:solidFill>
                  <a:srgbClr val="4A847A"/>
                </a:solidFill>
                <a:latin typeface="+mn-lt"/>
              </a:rPr>
              <a:t>4. When private interests control public goods: </a:t>
            </a:r>
            <a:r>
              <a:rPr lang="en-US" sz="1800" b="1" dirty="0">
                <a:solidFill>
                  <a:srgbClr val="4A847A"/>
                </a:solidFill>
                <a:latin typeface="+mn-lt"/>
              </a:rPr>
              <a:t>Fiduciary Responsibility</a:t>
            </a:r>
            <a:r>
              <a:rPr lang="en-US" sz="1800" dirty="0">
                <a:solidFill>
                  <a:srgbClr val="4A847A"/>
                </a:solidFill>
                <a:latin typeface="+mn-lt"/>
              </a:rPr>
              <a:t> carries an obligation to prioritize the well-being of the public (particularly the vulnerable) over private interests (maximizing profit, investor returns, executive pay, marketing/promotion, etc.)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AF7FCC-5637-6D1F-5B29-1A3717A1F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" y="3296580"/>
            <a:ext cx="1863445" cy="1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92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FC11D-695F-33AA-4BEE-A5A905709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3D36510-34AA-D53A-91E8-CE4008278C2A}"/>
              </a:ext>
            </a:extLst>
          </p:cNvPr>
          <p:cNvSpPr txBox="1"/>
          <p:nvPr/>
        </p:nvSpPr>
        <p:spPr>
          <a:xfrm>
            <a:off x="2088572" y="863262"/>
            <a:ext cx="6974148" cy="3890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7850" indent="-57785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4A847A"/>
                </a:solidFill>
              </a:rPr>
              <a:t>Pending NYS Legislation: Prohibiting Private Hospices</a:t>
            </a:r>
          </a:p>
          <a:p>
            <a:pPr marL="460375" lvl="1" indent="-328613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b="1" dirty="0">
                <a:solidFill>
                  <a:srgbClr val="4A847A"/>
                </a:solidFill>
              </a:rPr>
              <a:t>2023 &amp; 2024: </a:t>
            </a:r>
            <a:r>
              <a:rPr lang="en-US" sz="2000" dirty="0">
                <a:solidFill>
                  <a:srgbClr val="4A847A"/>
                </a:solidFill>
              </a:rPr>
              <a:t>we sought to advocate for the bill —</a:t>
            </a:r>
            <a:br>
              <a:rPr lang="en-US" sz="2000" b="1" dirty="0">
                <a:solidFill>
                  <a:srgbClr val="4A847A"/>
                </a:solidFill>
              </a:rPr>
            </a:br>
            <a:r>
              <a:rPr lang="en-US" sz="2000" b="1" dirty="0">
                <a:solidFill>
                  <a:srgbClr val="4A847A"/>
                </a:solidFill>
              </a:rPr>
              <a:t>“No LWV position supports prohibiting new for-profit facilities”</a:t>
            </a:r>
          </a:p>
          <a:p>
            <a:pPr marL="460375" lvl="1" indent="-328613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b="1" dirty="0">
                <a:solidFill>
                  <a:srgbClr val="4A847A"/>
                </a:solidFill>
              </a:rPr>
              <a:t>2025: NYS adopts this Update — by acclamation</a:t>
            </a:r>
            <a:endParaRPr lang="en-US" sz="2000" dirty="0">
              <a:solidFill>
                <a:srgbClr val="4A847A"/>
              </a:solidFill>
            </a:endParaRPr>
          </a:p>
          <a:p>
            <a:pPr marL="460375" lvl="1" indent="-328613">
              <a:lnSpc>
                <a:spcPct val="85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en-US" sz="2000" b="1" dirty="0">
                <a:solidFill>
                  <a:srgbClr val="4A847A"/>
                </a:solidFill>
              </a:rPr>
              <a:t>2026: NYS prioritized 5 bills using this position:</a:t>
            </a:r>
            <a:endParaRPr lang="en-US" b="1" dirty="0">
              <a:solidFill>
                <a:srgbClr val="4A847A"/>
              </a:solidFill>
            </a:endParaRPr>
          </a:p>
          <a:p>
            <a:pPr marL="466725" lvl="2">
              <a:lnSpc>
                <a:spcPct val="85000"/>
              </a:lnSpc>
              <a:tabLst>
                <a:tab pos="3995738" algn="l"/>
              </a:tabLst>
            </a:pPr>
            <a:r>
              <a:rPr lang="en-US" dirty="0">
                <a:solidFill>
                  <a:srgbClr val="4A847A"/>
                </a:solidFill>
              </a:rPr>
              <a:t>Manufacturing Drugs In-House 	Transparent Corp Structure Prohibiting New Private Hospices 	Insourcing Medicaid LTC</a:t>
            </a:r>
          </a:p>
          <a:p>
            <a:pPr marL="466725" lvl="2">
              <a:lnSpc>
                <a:spcPct val="85000"/>
              </a:lnSpc>
              <a:tabLst>
                <a:tab pos="3995738" algn="l"/>
              </a:tabLst>
            </a:pPr>
            <a:r>
              <a:rPr lang="en-US" dirty="0">
                <a:solidFill>
                  <a:srgbClr val="4A847A"/>
                </a:solidFill>
              </a:rPr>
              <a:t>Prohibiting New Private Nursing Homes 	</a:t>
            </a:r>
          </a:p>
          <a:p>
            <a:pPr marL="466725" lvl="2">
              <a:lnSpc>
                <a:spcPct val="85000"/>
              </a:lnSpc>
              <a:tabLst>
                <a:tab pos="3995738" algn="l"/>
              </a:tabLst>
            </a:pPr>
            <a:endParaRPr lang="en-US" b="1" dirty="0">
              <a:solidFill>
                <a:srgbClr val="005596"/>
              </a:solidFill>
            </a:endParaRPr>
          </a:p>
          <a:p>
            <a:pPr marL="9525" lvl="1">
              <a:lnSpc>
                <a:spcPct val="85000"/>
              </a:lnSpc>
              <a:tabLst>
                <a:tab pos="3995738" algn="l"/>
              </a:tabLst>
            </a:pPr>
            <a:endParaRPr lang="en-US" b="1" dirty="0">
              <a:solidFill>
                <a:srgbClr val="005596"/>
              </a:solidFill>
            </a:endParaRPr>
          </a:p>
          <a:p>
            <a:pPr marL="9525" lvl="1">
              <a:lnSpc>
                <a:spcPct val="85000"/>
              </a:lnSpc>
              <a:tabLst>
                <a:tab pos="3995738" algn="l"/>
              </a:tabLst>
            </a:pPr>
            <a:r>
              <a:rPr lang="en-US" b="1" dirty="0">
                <a:solidFill>
                  <a:srgbClr val="4A847A"/>
                </a:solidFill>
              </a:rPr>
              <a:t>Late 2025 &amp; 2026 A sister Long Island League has used it to oppose local legislation alienating public parkland with old growth forest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5AF19D-96CC-86CC-074E-05E6C8E71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424" y="124843"/>
            <a:ext cx="6611193" cy="560957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A847A"/>
                </a:solidFill>
                <a:latin typeface="+mn-lt"/>
                <a:ea typeface="+mn-ea"/>
                <a:cs typeface="+mn-cs"/>
              </a:rPr>
              <a:t>Case Examples: Do We Need This Update?</a:t>
            </a:r>
            <a:r>
              <a:rPr lang="en-US" sz="2800" b="1" dirty="0">
                <a:solidFill>
                  <a:srgbClr val="4A847A"/>
                </a:solidFill>
                <a:latin typeface="+mn-lt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998E3-CAB3-3126-0DED-232DFF35F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15</a:t>
            </a:fld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283C44E5-3AE5-A222-ABFC-703956477C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8571" y="5730748"/>
            <a:ext cx="6798045" cy="1594843"/>
          </a:xfrm>
        </p:spPr>
        <p:txBody>
          <a:bodyPr>
            <a:normAutofit fontScale="32500" lnSpcReduction="20000"/>
          </a:bodyPr>
          <a:lstStyle/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5600" b="1" dirty="0">
              <a:solidFill>
                <a:srgbClr val="4130CA"/>
              </a:solidFill>
            </a:endParaRPr>
          </a:p>
          <a:p>
            <a:pPr marL="342900" lvl="1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5600" b="1" dirty="0">
              <a:solidFill>
                <a:srgbClr val="4130CA"/>
              </a:solidFill>
            </a:endParaRPr>
          </a:p>
          <a:p>
            <a:pPr marL="342900" lvl="1" indent="-342900" algn="l">
              <a:lnSpc>
                <a:spcPct val="80000"/>
              </a:lnSpc>
              <a:spcAft>
                <a:spcPts val="600"/>
              </a:spcAft>
            </a:pPr>
            <a:endParaRPr lang="en-US" sz="5600" dirty="0"/>
          </a:p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4200" b="1" dirty="0">
                <a:solidFill>
                  <a:srgbClr val="4130CA"/>
                </a:solidFill>
              </a:rPr>
              <a:t>and a neighboring League has used them locally in their fight to keep from alienating into private hands one of the last remaining “old-growth forest and wetlands ” on LI …</a:t>
            </a:r>
            <a:r>
              <a:rPr lang="en-US" sz="5600" b="1" dirty="0">
                <a:solidFill>
                  <a:srgbClr val="4130CA"/>
                </a:solidFill>
              </a:rPr>
              <a:t> </a:t>
            </a:r>
          </a:p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2000" b="1" dirty="0">
              <a:solidFill>
                <a:srgbClr val="4130CA"/>
              </a:solidFill>
            </a:endParaRPr>
          </a:p>
          <a:p>
            <a:pPr marL="288925" indent="-227013" algn="l">
              <a:spcBef>
                <a:spcPts val="0"/>
              </a:spcBef>
              <a:buFont typeface="+mj-lt"/>
              <a:buAutoNum type="arabicPeriod"/>
              <a:tabLst>
                <a:tab pos="277813" algn="l"/>
              </a:tabLst>
            </a:pPr>
            <a:endParaRPr lang="en-US" sz="2400" b="1" dirty="0">
              <a:solidFill>
                <a:srgbClr val="005596"/>
              </a:solidFill>
            </a:endParaRPr>
          </a:p>
          <a:p>
            <a:pPr lvl="1" algn="l"/>
            <a:endParaRPr lang="en-US" sz="2100" b="1" dirty="0">
              <a:solidFill>
                <a:srgbClr val="005596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E771C8-A403-8595-6D5A-37C0D796EA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3" t="7701" r="7393" b="3297"/>
          <a:stretch>
            <a:fillRect/>
          </a:stretch>
        </p:blipFill>
        <p:spPr>
          <a:xfrm>
            <a:off x="0" y="124843"/>
            <a:ext cx="1849348" cy="1521834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524EED-E8B0-9DCC-D9D3-C4942DFCF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" y="3296580"/>
            <a:ext cx="1863445" cy="1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71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CA253-0C76-BAF7-712D-8AA2090D8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BE60348B-24B3-B4A4-8DEE-8D95B8DC4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0768" y="494235"/>
            <a:ext cx="3365641" cy="348267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endParaRPr lang="en-US" sz="3200" b="1" dirty="0">
              <a:solidFill>
                <a:srgbClr val="4A847A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4A847A"/>
                </a:solidFill>
              </a:rPr>
              <a:t>Questions?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-US" sz="3200" b="1" dirty="0">
              <a:solidFill>
                <a:srgbClr val="4A847A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4A847A"/>
                </a:solidFill>
              </a:rPr>
              <a:t>Concerns?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-US" sz="3200" b="1" dirty="0">
              <a:solidFill>
                <a:srgbClr val="4A847A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4A847A"/>
                </a:solidFill>
              </a:rPr>
              <a:t>Will YOU help us get this adopted?</a:t>
            </a:r>
            <a:endParaRPr lang="en-US" sz="1600" b="1" dirty="0">
              <a:solidFill>
                <a:srgbClr val="4A847A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2F1C03-9DE9-D55D-B7C5-15BF41E09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16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45F32E-B9FD-8C9D-4F21-013EC60452BB}"/>
              </a:ext>
            </a:extLst>
          </p:cNvPr>
          <p:cNvSpPr/>
          <p:nvPr/>
        </p:nvSpPr>
        <p:spPr>
          <a:xfrm>
            <a:off x="1" y="0"/>
            <a:ext cx="5496674" cy="5143500"/>
          </a:xfrm>
          <a:prstGeom prst="rect">
            <a:avLst/>
          </a:prstGeom>
          <a:solidFill>
            <a:srgbClr val="4A84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4A0587-A999-500C-AF18-24E2B43BF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2" y="84989"/>
            <a:ext cx="5373384" cy="4951676"/>
          </a:xfrm>
          <a:prstGeom prst="rect">
            <a:avLst/>
          </a:prstGeom>
        </p:spPr>
      </p:pic>
      <p:sp>
        <p:nvSpPr>
          <p:cNvPr id="5" name="Subtitle 6">
            <a:extLst>
              <a:ext uri="{FF2B5EF4-FFF2-40B4-BE49-F238E27FC236}">
                <a16:creationId xmlns:a16="http://schemas.microsoft.com/office/drawing/2014/main" id="{1384D240-D683-06E3-C32C-2A111E95AE47}"/>
              </a:ext>
            </a:extLst>
          </p:cNvPr>
          <p:cNvSpPr txBox="1">
            <a:spLocks/>
          </p:cNvSpPr>
          <p:nvPr/>
        </p:nvSpPr>
        <p:spPr>
          <a:xfrm>
            <a:off x="5783168" y="2249846"/>
            <a:ext cx="3365641" cy="1608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79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6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93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90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87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83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79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76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73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en-US" b="1" dirty="0">
              <a:solidFill>
                <a:srgbClr val="4A847A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1DA996-0588-6214-265F-DBF89FDFED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36" t="1590" b="1606"/>
          <a:stretch>
            <a:fillRect/>
          </a:stretch>
        </p:blipFill>
        <p:spPr>
          <a:xfrm>
            <a:off x="68699" y="185971"/>
            <a:ext cx="5306398" cy="467431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AD1AB38-F7A5-29E2-59E6-119AD5E475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82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202D9-B7B0-8838-33EE-FD3B78559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2AF5895F-AEC9-3202-F5E0-33636C94E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0768" y="494235"/>
            <a:ext cx="3365641" cy="207965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4A847A"/>
                </a:solidFill>
              </a:rPr>
              <a:t>Vote YES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800" b="1" dirty="0">
                <a:solidFill>
                  <a:srgbClr val="C00000"/>
                </a:solidFill>
              </a:rPr>
              <a:t>Today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800" b="1" dirty="0">
                <a:solidFill>
                  <a:srgbClr val="4A847A"/>
                </a:solidFill>
              </a:rPr>
              <a:t>To Consider the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800" b="1" dirty="0">
                <a:solidFill>
                  <a:srgbClr val="4A847A"/>
                </a:solidFill>
              </a:rPr>
              <a:t>Privatization Update</a:t>
            </a:r>
            <a:endParaRPr lang="en-US" sz="1600" b="1" dirty="0">
              <a:solidFill>
                <a:srgbClr val="4A847A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56DB0-4459-DD47-CC10-4E77FBFAF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17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D6A417-12B5-6DA3-A64F-58B19678D5B7}"/>
              </a:ext>
            </a:extLst>
          </p:cNvPr>
          <p:cNvSpPr/>
          <p:nvPr/>
        </p:nvSpPr>
        <p:spPr>
          <a:xfrm>
            <a:off x="1" y="0"/>
            <a:ext cx="5496674" cy="5143500"/>
          </a:xfrm>
          <a:prstGeom prst="rect">
            <a:avLst/>
          </a:prstGeom>
          <a:solidFill>
            <a:srgbClr val="4A84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4D8E71-E2E4-F7FD-39F9-9A60EADB6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7496" y="4258887"/>
            <a:ext cx="3585682" cy="698642"/>
          </a:xfrm>
        </p:spPr>
        <p:txBody>
          <a:bodyPr>
            <a:noAutofit/>
          </a:bodyPr>
          <a:lstStyle/>
          <a:p>
            <a:pPr>
              <a:lnSpc>
                <a:spcPct val="75000"/>
              </a:lnSpc>
            </a:pPr>
            <a:r>
              <a:rPr lang="en-US" sz="3200" b="1" dirty="0">
                <a:solidFill>
                  <a:srgbClr val="C00000"/>
                </a:solidFill>
                <a:latin typeface="+mn-lt"/>
              </a:rPr>
              <a:t>Thank you!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72CD00-BD73-1127-155C-BBA9199C8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2" y="84989"/>
            <a:ext cx="5373384" cy="4951676"/>
          </a:xfrm>
          <a:prstGeom prst="rect">
            <a:avLst/>
          </a:prstGeom>
        </p:spPr>
      </p:pic>
      <p:sp>
        <p:nvSpPr>
          <p:cNvPr id="5" name="Subtitle 6">
            <a:extLst>
              <a:ext uri="{FF2B5EF4-FFF2-40B4-BE49-F238E27FC236}">
                <a16:creationId xmlns:a16="http://schemas.microsoft.com/office/drawing/2014/main" id="{E0554BD6-9AB7-1356-6FD2-768BF41CAF51}"/>
              </a:ext>
            </a:extLst>
          </p:cNvPr>
          <p:cNvSpPr txBox="1">
            <a:spLocks/>
          </p:cNvSpPr>
          <p:nvPr/>
        </p:nvSpPr>
        <p:spPr>
          <a:xfrm>
            <a:off x="5783168" y="2249846"/>
            <a:ext cx="3365641" cy="16085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68579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6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93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90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87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83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79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76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73" indent="0" algn="ctr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3800" b="1" dirty="0">
                <a:solidFill>
                  <a:srgbClr val="4A847A"/>
                </a:solidFill>
              </a:rPr>
              <a:t>Vote YES</a:t>
            </a:r>
          </a:p>
          <a:p>
            <a:pPr>
              <a:lnSpc>
                <a:spcPct val="80000"/>
              </a:lnSpc>
            </a:pPr>
            <a:r>
              <a:rPr lang="en-US" sz="3200" b="1" dirty="0">
                <a:solidFill>
                  <a:srgbClr val="C00000"/>
                </a:solidFill>
              </a:rPr>
              <a:t>Tomorrow</a:t>
            </a:r>
            <a:r>
              <a:rPr lang="en-US" sz="3200" b="1" dirty="0">
                <a:solidFill>
                  <a:srgbClr val="4A847A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3200" b="1" dirty="0">
                <a:solidFill>
                  <a:srgbClr val="4A847A"/>
                </a:solidFill>
              </a:rPr>
              <a:t>To Adopt the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4A847A"/>
                </a:solidFill>
              </a:rPr>
              <a:t>Privatization Update</a:t>
            </a:r>
            <a:endParaRPr lang="en-US" b="1" dirty="0">
              <a:solidFill>
                <a:srgbClr val="4A84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697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9D1EA-8DF5-9452-8F22-D39A2767F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967AD-E566-D913-222F-850240E63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253C8-83F4-C5A1-A8BE-293AD7BC7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BF922-B877-B64D-BC92-5E927C475AA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039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36F634-9ED7-71CC-EBF6-47766DD38BD4}"/>
              </a:ext>
            </a:extLst>
          </p:cNvPr>
          <p:cNvSpPr/>
          <p:nvPr/>
        </p:nvSpPr>
        <p:spPr>
          <a:xfrm>
            <a:off x="696190" y="0"/>
            <a:ext cx="1234209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2E752-B0F7-91CC-8AEE-6D30CC1A5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635" y="223479"/>
            <a:ext cx="7765356" cy="683173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LWVUS Privatization Position</a:t>
            </a:r>
            <a:r>
              <a:rPr lang="en-US" sz="2400" dirty="0"/>
              <a:t> — </a:t>
            </a:r>
            <a:br>
              <a:rPr lang="en-US" sz="2400" dirty="0"/>
            </a:br>
            <a:r>
              <a:rPr lang="en-US" sz="2400" b="1" dirty="0"/>
              <a:t>with illustration of how to insert LWVPWM Update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0865A4-C4E5-4E57-44C9-FA48A7A36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318" y="1028701"/>
            <a:ext cx="7668491" cy="3891321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… The League believes ... Privatization is not appropriate when the provision of services by the government is necessary to </a:t>
            </a:r>
            <a:r>
              <a:rPr lang="en-US" b="1" dirty="0"/>
              <a:t>preserve the common good, to protect national or local security or to meet the needs of the most vulnerable members of society </a:t>
            </a:r>
            <a:r>
              <a:rPr lang="en-US" dirty="0"/>
              <a:t>... These services include the </a:t>
            </a:r>
            <a:r>
              <a:rPr lang="en-US" b="1" dirty="0"/>
              <a:t>electoral process, justice system, military, public safety, </a:t>
            </a:r>
            <a:r>
              <a:rPr lang="en-US" b="1" dirty="0">
                <a:solidFill>
                  <a:srgbClr val="4A847A"/>
                </a:solidFill>
              </a:rPr>
              <a:t>health care</a:t>
            </a:r>
            <a:r>
              <a:rPr lang="en-US" b="1" dirty="0"/>
              <a:t>, public health, education, transportation, environmental protection</a:t>
            </a:r>
            <a:r>
              <a:rPr lang="en-US" dirty="0"/>
              <a:t>, and programs that protect and provide basic human needs….</a:t>
            </a:r>
          </a:p>
          <a:p>
            <a:pPr algn="l"/>
            <a:r>
              <a:rPr lang="en-US" dirty="0"/>
              <a:t>Best practices for government regulation of the privatization process should include the following requirements: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[7 required “best practices” deleted]</a:t>
            </a:r>
          </a:p>
          <a:p>
            <a:pPr marL="257175" indent="-257175" algn="l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A847A"/>
                </a:solidFill>
              </a:rPr>
              <a:t>The League opposes further privatization of needed healthcare.</a:t>
            </a:r>
          </a:p>
          <a:p>
            <a:pPr marL="257175" indent="-257175" algn="l">
              <a:lnSpc>
                <a:spcPct val="95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A847A"/>
                </a:solidFill>
              </a:rPr>
              <a:t>The League favors a system where fiduciary responsibility (for managing public goods) is to patients and the public. </a:t>
            </a:r>
            <a:endParaRPr lang="en-US" sz="1650" b="1" dirty="0">
              <a:solidFill>
                <a:srgbClr val="4A847A"/>
              </a:solidFill>
            </a:endParaRPr>
          </a:p>
          <a:p>
            <a:pPr algn="l">
              <a:lnSpc>
                <a:spcPct val="95000"/>
              </a:lnSpc>
              <a:spcBef>
                <a:spcPts val="0"/>
              </a:spcBef>
            </a:pPr>
            <a:r>
              <a:rPr lang="en-US" b="1" dirty="0">
                <a:solidFill>
                  <a:srgbClr val="4A847A"/>
                </a:solidFill>
              </a:rPr>
              <a:t>Where private entities fail to deliver programs that provide and protect basic human needs, the League supports de-privatizing them</a:t>
            </a:r>
          </a:p>
          <a:p>
            <a:pPr algn="l"/>
            <a:endParaRPr lang="en-US" dirty="0"/>
          </a:p>
          <a:p>
            <a:pPr algn="l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9929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" y="4762673"/>
            <a:ext cx="226711" cy="27432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62504" y="4980979"/>
            <a:ext cx="130302" cy="1143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4290" tIns="34290" rIns="34290" bIns="3429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5DFBE7F-6061-D2CD-D87D-00ED918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07" y="171450"/>
            <a:ext cx="8451144" cy="457200"/>
          </a:xfrm>
        </p:spPr>
        <p:txBody>
          <a:bodyPr>
            <a:noAutofit/>
          </a:bodyPr>
          <a:lstStyle/>
          <a:p>
            <a:pPr algn="ctr">
              <a:lnSpc>
                <a:spcPts val="3375"/>
              </a:lnSpc>
            </a:pPr>
            <a:r>
              <a:rPr lang="en-US" b="1" cap="none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  <a:t>Please write on the back of a card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56C64C-6907-1BAC-1325-DC726B7247F8}"/>
              </a:ext>
            </a:extLst>
          </p:cNvPr>
          <p:cNvSpPr txBox="1"/>
          <p:nvPr/>
        </p:nvSpPr>
        <p:spPr>
          <a:xfrm>
            <a:off x="0" y="1413571"/>
            <a:ext cx="824922" cy="30008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CA38409-3F14-84CB-4A3B-109051D35A93}"/>
              </a:ext>
            </a:extLst>
          </p:cNvPr>
          <p:cNvSpPr txBox="1">
            <a:spLocks/>
          </p:cNvSpPr>
          <p:nvPr/>
        </p:nvSpPr>
        <p:spPr>
          <a:xfrm>
            <a:off x="873126" y="857251"/>
            <a:ext cx="8156574" cy="411479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solidFill>
                <a:srgbClr val="4A847A"/>
              </a:solidFill>
              <a:latin typeface="Helvetica" pitchFamily="2" charset="0"/>
              <a:cs typeface="Times New Roman" panose="02020603050405020304" pitchFamily="18" charset="0"/>
            </a:endParaRPr>
          </a:p>
          <a:p>
            <a:pPr marL="346075" indent="-3460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600" b="1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  <a:t>Your name and state</a:t>
            </a:r>
          </a:p>
          <a:p>
            <a:pPr marL="346075" indent="-3460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endParaRPr lang="en-US" sz="2600" b="1" dirty="0">
              <a:solidFill>
                <a:srgbClr val="4A847A"/>
              </a:solidFill>
              <a:latin typeface="Helvetica" pitchFamily="2" charset="0"/>
              <a:cs typeface="Times New Roman" panose="02020603050405020304" pitchFamily="18" charset="0"/>
            </a:endParaRPr>
          </a:p>
          <a:p>
            <a:pPr marL="346075" indent="-3460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600" b="1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  <a:t>Is this your first Convention? (or 2</a:t>
            </a:r>
            <a:r>
              <a:rPr lang="en-US" sz="2600" b="1" baseline="30000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  <a:t>nd</a:t>
            </a:r>
            <a:r>
              <a:rPr lang="en-US" sz="2600" b="1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  <a:t> or 3</a:t>
            </a:r>
            <a:r>
              <a:rPr lang="en-US" sz="2600" b="1" baseline="30000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  <a:t>rd </a:t>
            </a:r>
            <a:r>
              <a:rPr lang="en-US" sz="2600" b="1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  <a:t>...?)</a:t>
            </a:r>
          </a:p>
          <a:p>
            <a:pPr marL="346075" lvl="1" indent="-346075">
              <a:spcBef>
                <a:spcPts val="0"/>
              </a:spcBef>
              <a:spcAft>
                <a:spcPts val="450"/>
              </a:spcAft>
            </a:pPr>
            <a:endParaRPr lang="en-US" sz="2600" dirty="0">
              <a:solidFill>
                <a:srgbClr val="4A847A"/>
              </a:solidFill>
              <a:latin typeface="Helvetica" pitchFamily="2" charset="0"/>
              <a:cs typeface="Times New Roman" panose="02020603050405020304" pitchFamily="18" charset="0"/>
            </a:endParaRPr>
          </a:p>
          <a:p>
            <a:pPr marL="403225" indent="-403225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88938" algn="l"/>
              </a:tabLst>
            </a:pPr>
            <a:r>
              <a:rPr lang="en-US" sz="2600" b="1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  <a:t>What questions or concerns do you have, if any, about voting YES for this Update? </a:t>
            </a:r>
          </a:p>
          <a:p>
            <a:pPr marL="346075" indent="-346075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endParaRPr lang="en-US" sz="2600" b="1" dirty="0">
              <a:solidFill>
                <a:srgbClr val="4A847A"/>
              </a:solidFill>
              <a:latin typeface="Helvetica" pitchFamily="2" charset="0"/>
              <a:cs typeface="Times New Roman" panose="02020603050405020304" pitchFamily="18" charset="0"/>
            </a:endParaRPr>
          </a:p>
          <a:p>
            <a:pPr marL="346075" indent="-346075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600" b="1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  <a:t>Would you consider volunteering to mobilize support — among delegates from your state or other states?</a:t>
            </a:r>
            <a:br>
              <a:rPr lang="en-US" sz="2400" b="1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4A847A"/>
                </a:solidFill>
                <a:latin typeface="Helvetica" pitchFamily="2" charset="0"/>
                <a:cs typeface="Times New Roman" panose="02020603050405020304" pitchFamily="18" charset="0"/>
              </a:rPr>
              <a:t>     </a:t>
            </a:r>
            <a:endParaRPr lang="en-US" sz="2400" dirty="0">
              <a:solidFill>
                <a:srgbClr val="4A847A"/>
              </a:solidFill>
              <a:latin typeface="Helvetica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999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E7233-F7AA-1CF1-68ED-07EF0028A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7102FF6E-BB47-F257-722A-43E79EA00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7150"/>
            <a:ext cx="8572500" cy="804728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EB264A-B1D5-DDDB-84D5-30A03317E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" y="4762673"/>
            <a:ext cx="226711" cy="27432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7794EFBB-17DD-7082-3C39-3D0A12815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62504" y="4980979"/>
            <a:ext cx="130302" cy="1143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4290" tIns="34290" rIns="34290" bIns="3429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AE00AA-3ADC-0E2F-CF8F-09A7447ED791}"/>
              </a:ext>
            </a:extLst>
          </p:cNvPr>
          <p:cNvSpPr txBox="1"/>
          <p:nvPr/>
        </p:nvSpPr>
        <p:spPr>
          <a:xfrm>
            <a:off x="0" y="1413571"/>
            <a:ext cx="824922" cy="30008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606445-9EF8-FCD7-F7F5-726F0929F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1909089"/>
            <a:ext cx="1977317" cy="266291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lnSpc>
                <a:spcPts val="2925"/>
              </a:lnSpc>
            </a:pPr>
            <a:r>
              <a:rPr lang="en-US" dirty="0"/>
              <a:t>June 2024</a:t>
            </a:r>
            <a:br>
              <a:rPr lang="en-US" dirty="0"/>
            </a:br>
            <a:r>
              <a:rPr lang="en-US" dirty="0"/>
              <a:t>Letter from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LWV of US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&amp; 200 allies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63D980-E314-C5A3-3906-323CD2E78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56" y="169609"/>
            <a:ext cx="2724150" cy="6191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17BF5A-1C46-EB3C-BFDE-D08FDCA5C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9900" y="185888"/>
            <a:ext cx="2171700" cy="685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A3D55D-F5B2-E695-F66E-A9AFE13F09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5425" y="71588"/>
            <a:ext cx="2867025" cy="838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B1714A-B4F2-9691-B900-EBEC76417916}"/>
              </a:ext>
            </a:extLst>
          </p:cNvPr>
          <p:cNvSpPr txBox="1"/>
          <p:nvPr/>
        </p:nvSpPr>
        <p:spPr>
          <a:xfrm>
            <a:off x="2491668" y="1358965"/>
            <a:ext cx="64898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00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 and health care are incompatible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…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spiraling prices,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diminished access, and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declining quality, including unnecessary illness, injury, death.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04800"/>
            <a:r>
              <a:rPr lang="en-US" dirty="0">
                <a:highlight>
                  <a:srgbClr val="00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essence of health care </a:t>
            </a:r>
            <a:br>
              <a:rPr lang="en-US" dirty="0">
                <a:highlight>
                  <a:srgbClr val="00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 </a:t>
            </a:r>
            <a:r>
              <a:rPr lang="en-US" dirty="0">
                <a:highlight>
                  <a:srgbClr val="00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 ethical commitment by autonomous, highly trained professionals to the improvement and well-being of their patients and clients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— </a:t>
            </a:r>
          </a:p>
          <a:p>
            <a:pPr lvl="1" indent="-304800"/>
            <a:endParaRPr lang="en-US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indent="-304800"/>
            <a:r>
              <a:rPr lang="en-US" dirty="0">
                <a:highlight>
                  <a:srgbClr val="00FFFF"/>
                </a:highlight>
                <a:latin typeface="Aptos" panose="020B0004020202020204" pitchFamily="34" charset="0"/>
                <a:cs typeface="Times New Roman" panose="02020603050405020304" pitchFamily="18" charset="0"/>
              </a:rPr>
              <a:t>is undermined by PE’s financialization strategies that emphasize maximizing profits above all.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F31A47-54DB-F000-6B60-E310885B3D6E}"/>
              </a:ext>
            </a:extLst>
          </p:cNvPr>
          <p:cNvSpPr txBox="1"/>
          <p:nvPr/>
        </p:nvSpPr>
        <p:spPr>
          <a:xfrm>
            <a:off x="292806" y="933019"/>
            <a:ext cx="87368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spc="75" dirty="0">
                <a:solidFill>
                  <a:srgbClr val="7030A0"/>
                </a:solidFill>
                <a:latin typeface="Helvetica" pitchFamily="2" charset="0"/>
                <a:ea typeface="+mj-ea"/>
                <a:cs typeface="Times New Roman" panose="02020603050405020304" pitchFamily="18" charset="0"/>
              </a:rPr>
              <a:t>LWVUS letter to FTC, DOJ, HHS: concluding paragraphs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9FA83B-A5B0-F542-0D49-5265200212C7}"/>
              </a:ext>
            </a:extLst>
          </p:cNvPr>
          <p:cNvSpPr txBox="1"/>
          <p:nvPr/>
        </p:nvSpPr>
        <p:spPr>
          <a:xfrm>
            <a:off x="1079113" y="4809351"/>
            <a:ext cx="736778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www.lwv.org</a:t>
            </a:r>
            <a:r>
              <a:rPr lang="en-US" sz="1350" dirty="0"/>
              <a:t>/health-care-reform/league-joins-comments-regarding-consolidation-healthcare-markets</a:t>
            </a:r>
          </a:p>
        </p:txBody>
      </p:sp>
    </p:spTree>
    <p:extLst>
      <p:ext uri="{BB962C8B-B14F-4D97-AF65-F5344CB8AC3E}">
        <p14:creationId xmlns:p14="http://schemas.microsoft.com/office/powerpoint/2010/main" val="3366684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ECEED-AD95-C9A2-B375-D907DF23B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D614981-D6D4-F971-FB31-F4A89F704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7150"/>
            <a:ext cx="8572500" cy="804728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F52368-9684-1E58-44D2-847D8AB564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" y="4762673"/>
            <a:ext cx="226711" cy="27432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EE585ACE-53E6-FBD0-3FCB-54B5A4307E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62504" y="4980979"/>
            <a:ext cx="130302" cy="1143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4290" tIns="34290" rIns="34290" bIns="3429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167D90-A4E0-B76D-4A94-34BA61976CBE}"/>
              </a:ext>
            </a:extLst>
          </p:cNvPr>
          <p:cNvSpPr txBox="1"/>
          <p:nvPr/>
        </p:nvSpPr>
        <p:spPr>
          <a:xfrm>
            <a:off x="0" y="1413571"/>
            <a:ext cx="824922" cy="30008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95D2D1-68D5-FBF1-5DC5-0FA96E40F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" y="1771651"/>
            <a:ext cx="2516489" cy="258995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>
              <a:lnSpc>
                <a:spcPts val="2925"/>
              </a:lnSpc>
            </a:pPr>
            <a:r>
              <a:rPr lang="en-US" dirty="0"/>
              <a:t>June 2024</a:t>
            </a:r>
            <a:br>
              <a:rPr lang="en-US" dirty="0"/>
            </a:br>
            <a:r>
              <a:rPr lang="en-US" dirty="0"/>
              <a:t>Letter from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LWV of US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&amp; 200 allies</a:t>
            </a:r>
            <a:br>
              <a:rPr lang="en-US" dirty="0"/>
            </a:b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E8B247-42A7-9348-C92E-CC46FBE23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56" y="169609"/>
            <a:ext cx="2724150" cy="6191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A93FEE1-BBFB-B781-B778-BC32E593C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9900" y="185888"/>
            <a:ext cx="2171700" cy="685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3D9DE7-C2AD-FEA7-6CA2-5648049106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5425" y="71588"/>
            <a:ext cx="2867025" cy="838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694D1D-9528-7090-BB16-11D25C5C433C}"/>
              </a:ext>
            </a:extLst>
          </p:cNvPr>
          <p:cNvSpPr txBox="1"/>
          <p:nvPr/>
        </p:nvSpPr>
        <p:spPr>
          <a:xfrm>
            <a:off x="2514600" y="1600200"/>
            <a:ext cx="6057900" cy="337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900"/>
              </a:spcAft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Markets function best with competition and a free flow of information about prices and quality. </a:t>
            </a:r>
          </a:p>
          <a:p>
            <a:pPr marL="342900" indent="-342900">
              <a:spcAft>
                <a:spcPts val="900"/>
              </a:spcAft>
            </a:pPr>
            <a:r>
              <a:rPr lang="en-US" dirty="0">
                <a:highlight>
                  <a:srgbClr val="00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health care system functions best when </a:t>
            </a:r>
            <a:br>
              <a:rPr lang="en-US" dirty="0">
                <a:highlight>
                  <a:srgbClr val="00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dirty="0">
                <a:highlight>
                  <a:srgbClr val="00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everyone has adequate access to care and decisions are made in the best interest of patients and communities, </a:t>
            </a:r>
            <a:r>
              <a:rPr lang="en-US" dirty="0">
                <a:highlight>
                  <a:srgbClr val="00FF00"/>
                </a:highlight>
                <a:latin typeface="Aptos" panose="020B0004020202020204" pitchFamily="34" charset="0"/>
                <a:cs typeface="Times New Roman" panose="02020603050405020304" pitchFamily="18" charset="0"/>
              </a:rPr>
              <a:t>rather than owners and investors seeking to maximize financial return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/>
            <a:r>
              <a:rPr lang="en-US" dirty="0"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unfettered pursuit of profit is unhealthy for the American economy and for the communities that suffer…</a:t>
            </a: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thank the FTC, DOJ, and HHS … and urge them to act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347222-30BE-F9FD-2E7E-E22E2A57AD27}"/>
              </a:ext>
            </a:extLst>
          </p:cNvPr>
          <p:cNvSpPr txBox="1"/>
          <p:nvPr/>
        </p:nvSpPr>
        <p:spPr>
          <a:xfrm>
            <a:off x="292806" y="933019"/>
            <a:ext cx="87368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spc="75" dirty="0">
                <a:solidFill>
                  <a:srgbClr val="7030A0"/>
                </a:solidFill>
                <a:latin typeface="Helvetica" pitchFamily="2" charset="0"/>
                <a:ea typeface="+mj-ea"/>
                <a:cs typeface="Times New Roman" panose="02020603050405020304" pitchFamily="18" charset="0"/>
              </a:rPr>
              <a:t>LWVUS letter to FTC, DOJ, HHS: concluding paragraphs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19ACE5-C919-9B21-995B-5B4211E04FD8}"/>
              </a:ext>
            </a:extLst>
          </p:cNvPr>
          <p:cNvSpPr txBox="1"/>
          <p:nvPr/>
        </p:nvSpPr>
        <p:spPr>
          <a:xfrm>
            <a:off x="907663" y="4743450"/>
            <a:ext cx="736778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www.lwv.org</a:t>
            </a:r>
            <a:r>
              <a:rPr lang="en-US" sz="1350" dirty="0"/>
              <a:t>/health-care-reform/league-joins-comments-regarding-consolidation-healthcare-markets</a:t>
            </a:r>
          </a:p>
        </p:txBody>
      </p:sp>
    </p:spTree>
    <p:extLst>
      <p:ext uri="{BB962C8B-B14F-4D97-AF65-F5344CB8AC3E}">
        <p14:creationId xmlns:p14="http://schemas.microsoft.com/office/powerpoint/2010/main" val="4257101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91756-1E40-D393-6900-4ED9A5E89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74CFC83-88A4-B2BA-1084-92F36B5F9AD0}"/>
              </a:ext>
            </a:extLst>
          </p:cNvPr>
          <p:cNvSpPr txBox="1"/>
          <p:nvPr/>
        </p:nvSpPr>
        <p:spPr>
          <a:xfrm>
            <a:off x="2088572" y="863262"/>
            <a:ext cx="6974148" cy="3890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7850" indent="-57785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4A847A"/>
                </a:solidFill>
              </a:rPr>
              <a:t>Pending NYS Legislation: Prohibiting Private Hospices</a:t>
            </a:r>
          </a:p>
          <a:p>
            <a:pPr marL="460375" lvl="1" indent="-328613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b="1" dirty="0">
                <a:solidFill>
                  <a:srgbClr val="4A847A"/>
                </a:solidFill>
              </a:rPr>
              <a:t>2023 &amp; 2024: </a:t>
            </a:r>
            <a:r>
              <a:rPr lang="en-US" sz="2000" dirty="0">
                <a:solidFill>
                  <a:srgbClr val="4A847A"/>
                </a:solidFill>
              </a:rPr>
              <a:t>we sought to advocate for the bill —</a:t>
            </a:r>
            <a:br>
              <a:rPr lang="en-US" sz="2000" b="1" dirty="0">
                <a:solidFill>
                  <a:srgbClr val="4A847A"/>
                </a:solidFill>
              </a:rPr>
            </a:br>
            <a:r>
              <a:rPr lang="en-US" sz="2000" b="1" dirty="0">
                <a:solidFill>
                  <a:srgbClr val="4A847A"/>
                </a:solidFill>
              </a:rPr>
              <a:t>“No LWV position supports prohibiting new for-profit facilities”</a:t>
            </a:r>
          </a:p>
          <a:p>
            <a:pPr marL="460375" lvl="1" indent="-328613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b="1" dirty="0">
                <a:solidFill>
                  <a:srgbClr val="4A847A"/>
                </a:solidFill>
              </a:rPr>
              <a:t>2025: NYS adopts this Update — by acclamation</a:t>
            </a:r>
            <a:endParaRPr lang="en-US" sz="2000" dirty="0">
              <a:solidFill>
                <a:srgbClr val="4A847A"/>
              </a:solidFill>
            </a:endParaRPr>
          </a:p>
          <a:p>
            <a:pPr marL="460375" lvl="1" indent="-328613">
              <a:lnSpc>
                <a:spcPct val="85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en-US" sz="2000" b="1" dirty="0">
                <a:solidFill>
                  <a:srgbClr val="4A847A"/>
                </a:solidFill>
              </a:rPr>
              <a:t>2026: NYS prioritized 5 bills using this position:</a:t>
            </a:r>
            <a:endParaRPr lang="en-US" b="1" dirty="0">
              <a:solidFill>
                <a:srgbClr val="4A847A"/>
              </a:solidFill>
            </a:endParaRPr>
          </a:p>
          <a:p>
            <a:pPr marL="466725" lvl="2">
              <a:lnSpc>
                <a:spcPct val="85000"/>
              </a:lnSpc>
              <a:tabLst>
                <a:tab pos="3995738" algn="l"/>
              </a:tabLst>
            </a:pPr>
            <a:r>
              <a:rPr lang="en-US" dirty="0">
                <a:solidFill>
                  <a:srgbClr val="4A847A"/>
                </a:solidFill>
              </a:rPr>
              <a:t>Manufacturing Drugs In-House 	Transparent Corp Structure Prohibiting New Private Hospices 	Insourcing Medicaid LTC</a:t>
            </a:r>
          </a:p>
          <a:p>
            <a:pPr marL="466725" lvl="2">
              <a:lnSpc>
                <a:spcPct val="85000"/>
              </a:lnSpc>
              <a:tabLst>
                <a:tab pos="3995738" algn="l"/>
              </a:tabLst>
            </a:pPr>
            <a:r>
              <a:rPr lang="en-US" dirty="0">
                <a:solidFill>
                  <a:srgbClr val="4A847A"/>
                </a:solidFill>
              </a:rPr>
              <a:t>Prohibiting New Private Nursing Homes 	</a:t>
            </a:r>
          </a:p>
          <a:p>
            <a:pPr marL="466725" lvl="2">
              <a:lnSpc>
                <a:spcPct val="85000"/>
              </a:lnSpc>
              <a:tabLst>
                <a:tab pos="3995738" algn="l"/>
              </a:tabLst>
            </a:pPr>
            <a:endParaRPr lang="en-US" b="1" dirty="0">
              <a:solidFill>
                <a:srgbClr val="005596"/>
              </a:solidFill>
            </a:endParaRPr>
          </a:p>
          <a:p>
            <a:pPr marL="9525" lvl="1">
              <a:lnSpc>
                <a:spcPct val="85000"/>
              </a:lnSpc>
              <a:tabLst>
                <a:tab pos="3995738" algn="l"/>
              </a:tabLst>
            </a:pPr>
            <a:endParaRPr lang="en-US" b="1" dirty="0">
              <a:solidFill>
                <a:srgbClr val="005596"/>
              </a:solidFill>
            </a:endParaRPr>
          </a:p>
          <a:p>
            <a:pPr marL="9525" lvl="1">
              <a:lnSpc>
                <a:spcPct val="85000"/>
              </a:lnSpc>
              <a:tabLst>
                <a:tab pos="3995738" algn="l"/>
              </a:tabLst>
            </a:pPr>
            <a:r>
              <a:rPr lang="en-US" b="1" dirty="0">
                <a:solidFill>
                  <a:srgbClr val="4A847A"/>
                </a:solidFill>
              </a:rPr>
              <a:t>Late 2025 &amp; 2026 A sister Long Island League has used it to oppose local legislation alienating public parkland with old growth forest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580B04-333D-9809-CB7F-2E83D57BD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424" y="124843"/>
            <a:ext cx="6611193" cy="560957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A847A"/>
                </a:solidFill>
                <a:latin typeface="+mn-lt"/>
                <a:ea typeface="+mn-ea"/>
                <a:cs typeface="+mn-cs"/>
              </a:rPr>
              <a:t>Case Examples: Do We Need This Update?</a:t>
            </a:r>
            <a:r>
              <a:rPr lang="en-US" sz="2800" b="1" dirty="0">
                <a:solidFill>
                  <a:srgbClr val="4A847A"/>
                </a:solidFill>
                <a:latin typeface="+mn-lt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04147-C6D1-1726-E8E1-5E5378638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22</a:t>
            </a:fld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EFC75F87-9344-EAC3-DFD1-04B45A486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8571" y="5730748"/>
            <a:ext cx="6798045" cy="1594843"/>
          </a:xfrm>
        </p:spPr>
        <p:txBody>
          <a:bodyPr>
            <a:normAutofit fontScale="32500" lnSpcReduction="20000"/>
          </a:bodyPr>
          <a:lstStyle/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5600" b="1" dirty="0">
              <a:solidFill>
                <a:srgbClr val="4130CA"/>
              </a:solidFill>
            </a:endParaRPr>
          </a:p>
          <a:p>
            <a:pPr marL="342900" lvl="1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5600" b="1" dirty="0">
              <a:solidFill>
                <a:srgbClr val="4130CA"/>
              </a:solidFill>
            </a:endParaRPr>
          </a:p>
          <a:p>
            <a:pPr marL="342900" lvl="1" indent="-342900" algn="l">
              <a:lnSpc>
                <a:spcPct val="80000"/>
              </a:lnSpc>
              <a:spcAft>
                <a:spcPts val="600"/>
              </a:spcAft>
            </a:pPr>
            <a:endParaRPr lang="en-US" sz="5600" dirty="0"/>
          </a:p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4200" b="1" dirty="0">
                <a:solidFill>
                  <a:srgbClr val="4130CA"/>
                </a:solidFill>
              </a:rPr>
              <a:t>and a neighboring League has used them locally in their fight to keep from alienating into private hands one of the last remaining “old-growth forest and wetlands ” on LI …</a:t>
            </a:r>
            <a:r>
              <a:rPr lang="en-US" sz="5600" b="1" dirty="0">
                <a:solidFill>
                  <a:srgbClr val="4130CA"/>
                </a:solidFill>
              </a:rPr>
              <a:t> </a:t>
            </a:r>
          </a:p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2000" b="1" dirty="0">
              <a:solidFill>
                <a:srgbClr val="4130CA"/>
              </a:solidFill>
            </a:endParaRPr>
          </a:p>
          <a:p>
            <a:pPr marL="288925" indent="-227013" algn="l">
              <a:spcBef>
                <a:spcPts val="0"/>
              </a:spcBef>
              <a:buFont typeface="+mj-lt"/>
              <a:buAutoNum type="arabicPeriod"/>
              <a:tabLst>
                <a:tab pos="277813" algn="l"/>
              </a:tabLst>
            </a:pPr>
            <a:endParaRPr lang="en-US" sz="2400" b="1" dirty="0">
              <a:solidFill>
                <a:srgbClr val="005596"/>
              </a:solidFill>
            </a:endParaRPr>
          </a:p>
          <a:p>
            <a:pPr lvl="1" algn="l"/>
            <a:endParaRPr lang="en-US" sz="2100" b="1" dirty="0">
              <a:solidFill>
                <a:srgbClr val="005596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3B82DD-9CFB-63D4-3B60-623F2F8576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3" t="7701" r="7393" b="3297"/>
          <a:stretch>
            <a:fillRect/>
          </a:stretch>
        </p:blipFill>
        <p:spPr>
          <a:xfrm>
            <a:off x="0" y="124843"/>
            <a:ext cx="1849348" cy="1521834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281B4E-E184-BFE1-5441-27418CF33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" y="3296580"/>
            <a:ext cx="1863445" cy="1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8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4BDF2-4C57-2538-B00C-0167E674A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DC7FF78-00F9-C394-556B-1A4189D8802F}"/>
              </a:ext>
            </a:extLst>
          </p:cNvPr>
          <p:cNvSpPr txBox="1"/>
          <p:nvPr/>
        </p:nvSpPr>
        <p:spPr>
          <a:xfrm>
            <a:off x="2088572" y="863262"/>
            <a:ext cx="6974148" cy="3890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7850" indent="-57785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4A847A"/>
                </a:solidFill>
              </a:rPr>
              <a:t>Pending NYS Legislation: Prohibiting Private Hospices</a:t>
            </a:r>
          </a:p>
          <a:p>
            <a:pPr marL="460375" lvl="1" indent="-328613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b="1" dirty="0">
                <a:solidFill>
                  <a:srgbClr val="4A847A"/>
                </a:solidFill>
              </a:rPr>
              <a:t>2023 &amp; 2024: </a:t>
            </a:r>
            <a:r>
              <a:rPr lang="en-US" sz="2000" dirty="0">
                <a:solidFill>
                  <a:srgbClr val="4A847A"/>
                </a:solidFill>
              </a:rPr>
              <a:t>we sought to advocate for the bill —</a:t>
            </a:r>
            <a:br>
              <a:rPr lang="en-US" sz="2000" b="1" dirty="0">
                <a:solidFill>
                  <a:srgbClr val="4A847A"/>
                </a:solidFill>
              </a:rPr>
            </a:br>
            <a:r>
              <a:rPr lang="en-US" sz="2000" b="1" dirty="0">
                <a:solidFill>
                  <a:srgbClr val="4A847A"/>
                </a:solidFill>
              </a:rPr>
              <a:t>“No LWV position supports prohibiting new for-profit facilities”</a:t>
            </a:r>
          </a:p>
          <a:p>
            <a:pPr marL="460375" lvl="1" indent="-328613">
              <a:lnSpc>
                <a:spcPct val="85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b="1" dirty="0">
                <a:solidFill>
                  <a:srgbClr val="4A847A"/>
                </a:solidFill>
              </a:rPr>
              <a:t>2025: NYS adopts this Update — by acclamation</a:t>
            </a:r>
            <a:endParaRPr lang="en-US" sz="2000" dirty="0">
              <a:solidFill>
                <a:srgbClr val="4A847A"/>
              </a:solidFill>
            </a:endParaRPr>
          </a:p>
          <a:p>
            <a:pPr marL="460375" lvl="1" indent="-328613">
              <a:lnSpc>
                <a:spcPct val="85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en-US" sz="2000" b="1" dirty="0">
                <a:solidFill>
                  <a:srgbClr val="4A847A"/>
                </a:solidFill>
              </a:rPr>
              <a:t>2026: NYS prioritized 5 bills using this position:</a:t>
            </a:r>
            <a:endParaRPr lang="en-US" b="1" dirty="0">
              <a:solidFill>
                <a:srgbClr val="4A847A"/>
              </a:solidFill>
            </a:endParaRPr>
          </a:p>
          <a:p>
            <a:pPr marL="466725" lvl="2">
              <a:lnSpc>
                <a:spcPct val="85000"/>
              </a:lnSpc>
              <a:tabLst>
                <a:tab pos="3995738" algn="l"/>
              </a:tabLst>
            </a:pPr>
            <a:r>
              <a:rPr lang="en-US" dirty="0">
                <a:solidFill>
                  <a:srgbClr val="4A847A"/>
                </a:solidFill>
              </a:rPr>
              <a:t>Manufacturing Drugs In-House 	Transparent Corp Structure Prohibiting New Private Hospices 	Insourcing Medicaid LTC</a:t>
            </a:r>
          </a:p>
          <a:p>
            <a:pPr marL="466725" lvl="2">
              <a:lnSpc>
                <a:spcPct val="85000"/>
              </a:lnSpc>
              <a:tabLst>
                <a:tab pos="3995738" algn="l"/>
              </a:tabLst>
            </a:pPr>
            <a:r>
              <a:rPr lang="en-US" dirty="0">
                <a:solidFill>
                  <a:srgbClr val="4A847A"/>
                </a:solidFill>
              </a:rPr>
              <a:t>Prohibiting New Private Nursing Homes 	</a:t>
            </a:r>
          </a:p>
          <a:p>
            <a:pPr marL="466725" lvl="2">
              <a:lnSpc>
                <a:spcPct val="85000"/>
              </a:lnSpc>
              <a:tabLst>
                <a:tab pos="3995738" algn="l"/>
              </a:tabLst>
            </a:pPr>
            <a:endParaRPr lang="en-US" b="1" dirty="0">
              <a:solidFill>
                <a:srgbClr val="005596"/>
              </a:solidFill>
            </a:endParaRPr>
          </a:p>
          <a:p>
            <a:pPr marL="9525" lvl="1">
              <a:lnSpc>
                <a:spcPct val="85000"/>
              </a:lnSpc>
              <a:tabLst>
                <a:tab pos="3995738" algn="l"/>
              </a:tabLst>
            </a:pPr>
            <a:endParaRPr lang="en-US" b="1" dirty="0">
              <a:solidFill>
                <a:srgbClr val="005596"/>
              </a:solidFill>
            </a:endParaRPr>
          </a:p>
          <a:p>
            <a:pPr marL="9525" lvl="1">
              <a:lnSpc>
                <a:spcPct val="85000"/>
              </a:lnSpc>
              <a:tabLst>
                <a:tab pos="3995738" algn="l"/>
              </a:tabLst>
            </a:pPr>
            <a:r>
              <a:rPr lang="en-US" b="1" dirty="0">
                <a:solidFill>
                  <a:srgbClr val="4A847A"/>
                </a:solidFill>
              </a:rPr>
              <a:t>Late 2025 &amp; 2026 A sister Long Island League has used it to oppose local legislation alienating public parkland with old growth forest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25D385-F4AE-2479-3572-567E95F4C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424" y="124843"/>
            <a:ext cx="6611193" cy="560957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4A847A"/>
                </a:solidFill>
                <a:latin typeface="+mn-lt"/>
                <a:ea typeface="+mn-ea"/>
                <a:cs typeface="+mn-cs"/>
              </a:rPr>
              <a:t>Case Examples: Do We Need This Update?</a:t>
            </a:r>
            <a:r>
              <a:rPr lang="en-US" sz="2800" b="1" dirty="0">
                <a:solidFill>
                  <a:srgbClr val="4A847A"/>
                </a:solidFill>
                <a:latin typeface="+mn-lt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9B388-E072-1EE1-7329-5C52645EF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23</a:t>
            </a:fld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F7940E74-2F48-38B2-05E9-B40D05C8C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8571" y="5730748"/>
            <a:ext cx="6798045" cy="1594843"/>
          </a:xfrm>
        </p:spPr>
        <p:txBody>
          <a:bodyPr>
            <a:normAutofit fontScale="32500" lnSpcReduction="20000"/>
          </a:bodyPr>
          <a:lstStyle/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5600" b="1" dirty="0">
              <a:solidFill>
                <a:srgbClr val="4130CA"/>
              </a:solidFill>
            </a:endParaRPr>
          </a:p>
          <a:p>
            <a:pPr marL="342900" lvl="1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5600" b="1" dirty="0">
              <a:solidFill>
                <a:srgbClr val="4130CA"/>
              </a:solidFill>
            </a:endParaRPr>
          </a:p>
          <a:p>
            <a:pPr marL="342900" lvl="1" indent="-342900" algn="l">
              <a:lnSpc>
                <a:spcPct val="80000"/>
              </a:lnSpc>
              <a:spcAft>
                <a:spcPts val="600"/>
              </a:spcAft>
            </a:pPr>
            <a:endParaRPr lang="en-US" sz="5600" dirty="0"/>
          </a:p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4200" b="1" dirty="0">
                <a:solidFill>
                  <a:srgbClr val="4130CA"/>
                </a:solidFill>
              </a:rPr>
              <a:t>and a neighboring League has used them locally in their fight to keep from alienating into private hands one of the last remaining “old-growth forest and wetlands ” on LI …</a:t>
            </a:r>
            <a:r>
              <a:rPr lang="en-US" sz="5600" b="1" dirty="0">
                <a:solidFill>
                  <a:srgbClr val="4130CA"/>
                </a:solidFill>
              </a:rPr>
              <a:t> </a:t>
            </a:r>
          </a:p>
          <a:p>
            <a:pPr marL="342900" indent="-342900"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2000" b="1" dirty="0">
              <a:solidFill>
                <a:srgbClr val="4130CA"/>
              </a:solidFill>
            </a:endParaRPr>
          </a:p>
          <a:p>
            <a:pPr marL="288925" indent="-227013" algn="l">
              <a:spcBef>
                <a:spcPts val="0"/>
              </a:spcBef>
              <a:buFont typeface="+mj-lt"/>
              <a:buAutoNum type="arabicPeriod"/>
              <a:tabLst>
                <a:tab pos="277813" algn="l"/>
              </a:tabLst>
            </a:pPr>
            <a:endParaRPr lang="en-US" sz="2400" b="1" dirty="0">
              <a:solidFill>
                <a:srgbClr val="005596"/>
              </a:solidFill>
            </a:endParaRPr>
          </a:p>
          <a:p>
            <a:pPr lvl="1" algn="l"/>
            <a:endParaRPr lang="en-US" sz="2100" b="1" dirty="0">
              <a:solidFill>
                <a:srgbClr val="005596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799622-E9DE-D616-2B1E-1FE18BDAE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3" t="7701" r="7393" b="3297"/>
          <a:stretch>
            <a:fillRect/>
          </a:stretch>
        </p:blipFill>
        <p:spPr>
          <a:xfrm>
            <a:off x="0" y="124843"/>
            <a:ext cx="1849348" cy="1521834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3D1AD7-D51C-54C4-8F83-E55852B80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" y="3296580"/>
            <a:ext cx="1863445" cy="1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88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0F4A5-9327-E5A2-0AA4-F79C106F5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0C739-E0B1-CFAD-6D18-39F58F1A7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2364" y="48056"/>
            <a:ext cx="7037797" cy="85606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000" b="1" dirty="0">
                <a:solidFill>
                  <a:srgbClr val="4A847A"/>
                </a:solidFill>
                <a:latin typeface="+mn-lt"/>
              </a:rPr>
              <a:t>Please Vote</a:t>
            </a:r>
            <a:r>
              <a:rPr lang="en-US" sz="3000" b="1" dirty="0">
                <a:solidFill>
                  <a:srgbClr val="005596"/>
                </a:solidFill>
                <a:latin typeface="+mn-lt"/>
              </a:rPr>
              <a:t> “YES”</a:t>
            </a:r>
            <a:r>
              <a:rPr lang="en-US" sz="3000" b="1" dirty="0">
                <a:solidFill>
                  <a:srgbClr val="4A847A"/>
                </a:solidFill>
                <a:latin typeface="+mn-lt"/>
              </a:rPr>
              <a:t> at Convention: </a:t>
            </a:r>
            <a:br>
              <a:rPr lang="en-US" sz="3000" b="1" dirty="0">
                <a:solidFill>
                  <a:srgbClr val="4A847A"/>
                </a:solidFill>
                <a:latin typeface="+mn-lt"/>
              </a:rPr>
            </a:br>
            <a:r>
              <a:rPr lang="en-US" sz="3000" b="1" dirty="0">
                <a:solidFill>
                  <a:srgbClr val="4A847A"/>
                </a:solidFill>
                <a:latin typeface="+mn-lt"/>
              </a:rPr>
              <a:t>PWM/NYS Update to Privatization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CA28D-0C8E-2217-6304-A8231F899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24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F317686-7EAE-B1E4-4E70-BB4370D1CBCB}"/>
              </a:ext>
            </a:extLst>
          </p:cNvPr>
          <p:cNvSpPr txBox="1">
            <a:spLocks/>
          </p:cNvSpPr>
          <p:nvPr/>
        </p:nvSpPr>
        <p:spPr>
          <a:xfrm>
            <a:off x="2213264" y="187037"/>
            <a:ext cx="6473536" cy="6040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79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lvl="1" indent="-457200">
              <a:buFont typeface="Wingdings" pitchFamily="2" charset="2"/>
              <a:buChar char="Ø"/>
            </a:pPr>
            <a:endParaRPr lang="en-US" sz="300" dirty="0">
              <a:solidFill>
                <a:srgbClr val="005596"/>
              </a:solidFill>
              <a:latin typeface="+mn-lt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92ACFDE-621E-ABAA-FBFB-170F232DD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8571" y="855682"/>
            <a:ext cx="6798045" cy="3772014"/>
          </a:xfrm>
        </p:spPr>
        <p:txBody>
          <a:bodyPr>
            <a:normAutofit fontScale="25000" lnSpcReduction="20000"/>
          </a:bodyPr>
          <a:lstStyle/>
          <a:p>
            <a:pPr marL="1606550" indent="-16065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tabLst>
                <a:tab pos="849313" algn="l"/>
              </a:tabLst>
            </a:pPr>
            <a:r>
              <a:rPr lang="en-US" sz="8000" b="1" dirty="0">
                <a:solidFill>
                  <a:srgbClr val="4A847A"/>
                </a:solidFill>
              </a:rPr>
              <a:t>Learn more:</a:t>
            </a:r>
            <a:endParaRPr lang="en-US" sz="7200" dirty="0">
              <a:solidFill>
                <a:srgbClr val="4A847A"/>
              </a:solidFill>
            </a:endParaRPr>
          </a:p>
          <a:p>
            <a:pPr marL="1027106" lvl="3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tabLst>
                <a:tab pos="849313" algn="l"/>
              </a:tabLst>
            </a:pPr>
            <a:r>
              <a:rPr lang="en-US" sz="7700" b="1" dirty="0">
                <a:solidFill>
                  <a:srgbClr val="4A847A"/>
                </a:solidFill>
              </a:rPr>
              <a:t>Websites — (will include Convention FAQs soon)</a:t>
            </a:r>
          </a:p>
          <a:p>
            <a:pPr marL="1831975" lvl="2" indent="-3492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tabLst>
                <a:tab pos="849313" algn="l"/>
              </a:tabLst>
            </a:pPr>
            <a:r>
              <a:rPr lang="en-US" sz="8000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8000" b="1" dirty="0">
                <a:solidFill>
                  <a:srgbClr val="4A847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lwvofpwm.org</a:t>
            </a:r>
            <a:r>
              <a:rPr lang="en-US" sz="8000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/concurrence-privatization-update/</a:t>
            </a:r>
            <a:endParaRPr lang="en-US" sz="8000" dirty="0">
              <a:solidFill>
                <a:srgbClr val="C00000"/>
              </a:solidFill>
            </a:endParaRPr>
          </a:p>
          <a:p>
            <a:pPr marL="1831975" lvl="2" indent="-3492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tabLst>
                <a:tab pos="849313" algn="l"/>
              </a:tabLst>
            </a:pPr>
            <a:r>
              <a:rPr lang="en-US" sz="8000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8000" b="1" dirty="0">
                <a:solidFill>
                  <a:srgbClr val="4A847A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lwvhealthcarereform.org</a:t>
            </a:r>
            <a:r>
              <a:rPr lang="en-US" sz="8000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/ny-concurrence-page-2026/</a:t>
            </a:r>
            <a:endParaRPr lang="en-US" sz="8000" dirty="0"/>
          </a:p>
          <a:p>
            <a:pPr marL="1487488" lvl="2" indent="-392113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tabLst>
                <a:tab pos="849313" algn="l"/>
              </a:tabLst>
            </a:pPr>
            <a:r>
              <a:rPr lang="en-US" sz="7600" b="1" dirty="0">
                <a:solidFill>
                  <a:srgbClr val="4A847A"/>
                </a:solidFill>
              </a:rPr>
              <a:t>Webinar recordings </a:t>
            </a:r>
            <a:br>
              <a:rPr lang="en-US" sz="7850" b="1" dirty="0"/>
            </a:br>
            <a:r>
              <a:rPr lang="en-US" sz="7850" b="1" dirty="0"/>
              <a:t> </a:t>
            </a:r>
            <a:r>
              <a:rPr lang="en-US" sz="7850" dirty="0" err="1"/>
              <a:t>bit.ly</a:t>
            </a:r>
            <a:r>
              <a:rPr lang="en-US" sz="7850" dirty="0"/>
              <a:t>/videos-Update-Privatization</a:t>
            </a:r>
          </a:p>
          <a:p>
            <a:pPr marL="1208088" lvl="1" algn="l">
              <a:lnSpc>
                <a:spcPct val="105000"/>
              </a:lnSpc>
              <a:spcBef>
                <a:spcPts val="1200"/>
              </a:spcBef>
              <a:spcAft>
                <a:spcPts val="1000"/>
              </a:spcAft>
              <a:tabLst>
                <a:tab pos="849313" algn="l"/>
              </a:tabLst>
            </a:pPr>
            <a:r>
              <a:rPr lang="en-US" sz="7600" b="1" dirty="0">
                <a:solidFill>
                  <a:srgbClr val="4A847A"/>
                </a:solidFill>
              </a:rPr>
              <a:t>Questions?</a:t>
            </a:r>
            <a:r>
              <a:rPr lang="en-US" sz="8000" b="1" dirty="0">
                <a:solidFill>
                  <a:srgbClr val="4A847A"/>
                </a:solidFill>
              </a:rPr>
              <a:t> </a:t>
            </a:r>
            <a:r>
              <a:rPr lang="en-US" sz="8000" b="1" u="sng" dirty="0">
                <a:solidFill>
                  <a:srgbClr val="4A847A"/>
                </a:solidFill>
              </a:rPr>
              <a:t>LWV.</a:t>
            </a:r>
            <a:r>
              <a:rPr lang="en-US" sz="8000" b="1" u="sng" dirty="0">
                <a:solidFill>
                  <a:srgbClr val="4A847A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Update4Convention</a:t>
            </a:r>
            <a:r>
              <a:rPr lang="en-US" sz="8000" b="1" dirty="0">
                <a:solidFill>
                  <a:srgbClr val="4A847A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@gmail.com</a:t>
            </a:r>
            <a:endParaRPr lang="en-US" sz="7200" dirty="0">
              <a:solidFill>
                <a:srgbClr val="4A847A"/>
              </a:solidFill>
            </a:endParaRPr>
          </a:p>
          <a:p>
            <a:pPr lvl="1">
              <a:spcBef>
                <a:spcPts val="2175"/>
              </a:spcBef>
            </a:pPr>
            <a:r>
              <a:rPr lang="en-US" sz="12800" b="1" dirty="0">
                <a:solidFill>
                  <a:srgbClr val="4A847A"/>
                </a:solidFill>
              </a:rPr>
              <a:t>THANK YOU!</a:t>
            </a:r>
          </a:p>
          <a:p>
            <a:pPr lvl="1" algn="l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928EED-5B47-8098-5DFB-C99292CA8955}"/>
              </a:ext>
            </a:extLst>
          </p:cNvPr>
          <p:cNvSpPr/>
          <p:nvPr/>
        </p:nvSpPr>
        <p:spPr>
          <a:xfrm>
            <a:off x="2054826" y="1849347"/>
            <a:ext cx="1023096" cy="8527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0D087F-16C8-65A8-640D-8010AACD31D3}"/>
              </a:ext>
            </a:extLst>
          </p:cNvPr>
          <p:cNvSpPr/>
          <p:nvPr/>
        </p:nvSpPr>
        <p:spPr>
          <a:xfrm>
            <a:off x="2054826" y="3238522"/>
            <a:ext cx="1023096" cy="8527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6D05BF-91A4-3F1C-8920-97A2A0B6D5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5026" y="3004499"/>
            <a:ext cx="1281882" cy="12010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90621D-DF28-E69E-9FDB-ECA04407C5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891" y="2011385"/>
            <a:ext cx="1170723" cy="11575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2CBCF6-9815-906D-11EA-CD538EC764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2364" y="1721717"/>
            <a:ext cx="1192761" cy="1201044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CA523BD-3AEF-4493-2843-E19FEB255096}"/>
              </a:ext>
            </a:extLst>
          </p:cNvPr>
          <p:cNvSpPr txBox="1">
            <a:spLocks/>
          </p:cNvSpPr>
          <p:nvPr/>
        </p:nvSpPr>
        <p:spPr>
          <a:xfrm>
            <a:off x="2365664" y="339437"/>
            <a:ext cx="6473536" cy="6040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79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lvl="1" indent="-457200">
              <a:buFont typeface="Wingdings" pitchFamily="2" charset="2"/>
              <a:buChar char="Ø"/>
            </a:pPr>
            <a:endParaRPr lang="en-US" sz="300" dirty="0">
              <a:solidFill>
                <a:srgbClr val="005596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03B0DBA-8D7A-965E-8C18-5A2B12F473E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663" t="7701" r="7393" b="3297"/>
          <a:stretch>
            <a:fillRect/>
          </a:stretch>
        </p:blipFill>
        <p:spPr>
          <a:xfrm>
            <a:off x="0" y="199883"/>
            <a:ext cx="1849348" cy="1521834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A7B526-753A-B10D-8547-636DCDD013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0" y="3296580"/>
            <a:ext cx="1863445" cy="1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52F87-F5E5-270E-AD07-F0BC44BC4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997A8D-5A6B-C6D9-A39D-1DEA8C74C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" y="4762673"/>
            <a:ext cx="226711" cy="27432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2D02D971-1AAE-0A47-8C67-EBEBF45B1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62504" y="4980979"/>
            <a:ext cx="130302" cy="1143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4290" tIns="34290" rIns="34290" bIns="3429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F0236B4-FD8F-E35B-BFAF-E9A8E1023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07" y="171450"/>
            <a:ext cx="8451144" cy="457200"/>
          </a:xfrm>
        </p:spPr>
        <p:txBody>
          <a:bodyPr>
            <a:noAutofit/>
          </a:bodyPr>
          <a:lstStyle/>
          <a:p>
            <a:pPr algn="ctr">
              <a:lnSpc>
                <a:spcPts val="3375"/>
              </a:lnSpc>
            </a:pPr>
            <a:r>
              <a:rPr lang="en-US" b="1" cap="none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Quick Intro: LWV Definitions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6783EE-8B52-E94F-50D0-929C3458A518}"/>
              </a:ext>
            </a:extLst>
          </p:cNvPr>
          <p:cNvSpPr txBox="1"/>
          <p:nvPr/>
        </p:nvSpPr>
        <p:spPr>
          <a:xfrm>
            <a:off x="0" y="1413571"/>
            <a:ext cx="824922" cy="30008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8600950-629B-C98D-F5E9-52F55DFFF634}"/>
              </a:ext>
            </a:extLst>
          </p:cNvPr>
          <p:cNvSpPr txBox="1">
            <a:spLocks/>
          </p:cNvSpPr>
          <p:nvPr/>
        </p:nvSpPr>
        <p:spPr>
          <a:xfrm>
            <a:off x="873126" y="857251"/>
            <a:ext cx="8156574" cy="41147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9075" indent="-219075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 What is a League position?</a:t>
            </a:r>
          </a:p>
          <a:p>
            <a:pPr marL="522685" lvl="1" indent="-163116">
              <a:spcBef>
                <a:spcPts val="0"/>
              </a:spcBef>
              <a:spcAft>
                <a:spcPts val="450"/>
              </a:spcAft>
            </a:pPr>
            <a:r>
              <a:rPr lang="en-US" sz="18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A POLICY statement, formally adopted after rigorous study, reaching consensus on language, and adopted by vote of membership</a:t>
            </a:r>
          </a:p>
          <a:p>
            <a:pPr marL="522685" lvl="1" indent="-163116">
              <a:spcBef>
                <a:spcPts val="0"/>
              </a:spcBef>
              <a:spcAft>
                <a:spcPts val="450"/>
              </a:spcAft>
            </a:pPr>
            <a:r>
              <a:rPr lang="en-US" sz="18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It GUIDES advocacy —to oppose or support legislation/regulation</a:t>
            </a:r>
          </a:p>
          <a:p>
            <a:pPr marL="522685" lvl="1" indent="-163116">
              <a:spcBef>
                <a:spcPts val="0"/>
              </a:spcBef>
              <a:spcAft>
                <a:spcPts val="450"/>
              </a:spcAft>
            </a:pPr>
            <a:r>
              <a:rPr lang="en-US" sz="18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It does not REQUIRE advocacy, but having it ALLOWS advocacy</a:t>
            </a:r>
          </a:p>
          <a:p>
            <a:pPr marL="219075" indent="-219075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 What does “by concurrence” mean?</a:t>
            </a:r>
          </a:p>
          <a:p>
            <a:pPr marL="522685" lvl="1" indent="-163116">
              <a:spcBef>
                <a:spcPts val="0"/>
              </a:spcBef>
              <a:spcAft>
                <a:spcPts val="450"/>
              </a:spcAft>
            </a:pPr>
            <a:r>
              <a:rPr lang="en-US" sz="18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When a League adopts a position that was studied</a:t>
            </a:r>
            <a:r>
              <a:rPr lang="en-US" sz="180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, drafted, </a:t>
            </a:r>
            <a:r>
              <a:rPr lang="en-US" sz="18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and adopted by another League, it’s “by concurrence.” No additional study is needed.</a:t>
            </a:r>
          </a:p>
          <a:p>
            <a:pPr marL="522685" lvl="1" indent="-163116">
              <a:spcBef>
                <a:spcPts val="0"/>
              </a:spcBef>
              <a:spcAft>
                <a:spcPts val="450"/>
              </a:spcAft>
            </a:pPr>
            <a:r>
              <a:rPr lang="en-US" sz="18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Concurrence requires “yes” or “no” on the entire position, exactly as is.</a:t>
            </a:r>
          </a:p>
          <a:p>
            <a:pPr marL="219075" indent="-219075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 Does this process happen often? </a:t>
            </a:r>
            <a:br>
              <a:rPr lang="en-US" sz="18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      </a:t>
            </a:r>
            <a:r>
              <a:rPr lang="en-US" sz="18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Yes, e.g., 2022 Convention </a:t>
            </a:r>
            <a:r>
              <a:rPr lang="en-US" sz="18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delegates</a:t>
            </a:r>
            <a:r>
              <a:rPr lang="en-US" sz="18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adopted</a:t>
            </a:r>
            <a:r>
              <a:rPr lang="en-US" sz="18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 “by concurrence”</a:t>
            </a:r>
          </a:p>
          <a:p>
            <a:pPr marL="821531" lvl="1" indent="-151210"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“Recommended” to delegates: NY Health Care Update, CA Criminal Justice</a:t>
            </a:r>
          </a:p>
          <a:p>
            <a:pPr marL="821531" lvl="1" indent="-151210"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“Not Recommended” to delegates: CT Digital Equity</a:t>
            </a:r>
          </a:p>
        </p:txBody>
      </p:sp>
    </p:spTree>
    <p:extLst>
      <p:ext uri="{BB962C8B-B14F-4D97-AF65-F5344CB8AC3E}">
        <p14:creationId xmlns:p14="http://schemas.microsoft.com/office/powerpoint/2010/main" val="2763853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58F4D-838B-25FC-A7D5-BFFDA1327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424" y="32377"/>
            <a:ext cx="6611193" cy="77723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4A847A"/>
                </a:solidFill>
                <a:latin typeface="+mn-lt"/>
              </a:rPr>
              <a:t>Clarification </a:t>
            </a:r>
            <a:endParaRPr lang="en-US" sz="3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0DF788-386D-11BB-C1A2-A4CD7378E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1CD2AD-09B2-F98F-3CB3-DDF8545E5D8B}"/>
              </a:ext>
            </a:extLst>
          </p:cNvPr>
          <p:cNvSpPr txBox="1"/>
          <p:nvPr/>
        </p:nvSpPr>
        <p:spPr>
          <a:xfrm>
            <a:off x="2088572" y="864081"/>
            <a:ext cx="6742045" cy="419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7850" indent="-57785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4A847A"/>
                </a:solidFill>
              </a:rPr>
              <a:t>In the Convention Workbook, this is named:</a:t>
            </a:r>
          </a:p>
          <a:p>
            <a:pPr marL="577850" indent="-577850" algn="ctr">
              <a:lnSpc>
                <a:spcPct val="90000"/>
              </a:lnSpc>
              <a:spcAft>
                <a:spcPts val="1200"/>
              </a:spcAft>
            </a:pPr>
            <a:r>
              <a:rPr lang="en-US" sz="2400" b="1" dirty="0"/>
              <a:t>“Privatization/Health Care”</a:t>
            </a:r>
          </a:p>
          <a:p>
            <a:pPr marL="577850" indent="-577850">
              <a:lnSpc>
                <a:spcPct val="90000"/>
              </a:lnSpc>
              <a:spcAft>
                <a:spcPts val="1200"/>
              </a:spcAft>
            </a:pPr>
            <a:r>
              <a:rPr lang="en-US" sz="2400" b="1" dirty="0">
                <a:solidFill>
                  <a:srgbClr val="4A847A"/>
                </a:solidFill>
              </a:rPr>
              <a:t>Clarification: </a:t>
            </a:r>
          </a:p>
          <a:p>
            <a:pPr marL="349250" indent="-2222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4A847A"/>
                </a:solidFill>
              </a:rPr>
              <a:t>It proposes amending the Privatization position</a:t>
            </a:r>
          </a:p>
          <a:p>
            <a:pPr marL="349250" indent="-2222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4A847A"/>
                </a:solidFill>
              </a:rPr>
              <a:t>It is NOT about health care, per se, but about</a:t>
            </a:r>
          </a:p>
          <a:p>
            <a:pPr marL="349250" indent="-222250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4A847A"/>
                </a:solidFill>
              </a:rPr>
              <a:t>Ownership and control of public goods </a:t>
            </a:r>
          </a:p>
          <a:p>
            <a:pPr marL="806450" lvl="1" indent="-222250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4A847A"/>
                </a:solidFill>
              </a:rPr>
              <a:t>Bringing the Privatization into alignment with other positions in Impact on Issues</a:t>
            </a:r>
          </a:p>
          <a:p>
            <a:pPr marL="806450" lvl="1" indent="-222250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4A847A"/>
                </a:solidFill>
              </a:rPr>
              <a:t>Recognizing health care as the most privatized of all American public goods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1AB0D8-51EE-ED14-F650-5C697C9179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3" t="7701" r="7393" b="3297"/>
          <a:stretch>
            <a:fillRect/>
          </a:stretch>
        </p:blipFill>
        <p:spPr>
          <a:xfrm>
            <a:off x="0" y="103164"/>
            <a:ext cx="1849348" cy="1521834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B41CF9-012D-0203-F6FD-C581ED9B3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" y="3296580"/>
            <a:ext cx="1863445" cy="1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53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1C79D-F21F-A63B-195E-264DA1684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5CACB5-BDF9-13EF-03FF-2A21F5701B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" y="4762673"/>
            <a:ext cx="226711" cy="27432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484F6FD6-2928-83EC-5C96-D54826078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62504" y="4980979"/>
            <a:ext cx="130302" cy="1143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4290" tIns="34290" rIns="34290" bIns="3429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CE066C8-05D6-357E-AA83-F83406118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07" y="171450"/>
            <a:ext cx="8451144" cy="457200"/>
          </a:xfrm>
        </p:spPr>
        <p:txBody>
          <a:bodyPr>
            <a:noAutofit/>
          </a:bodyPr>
          <a:lstStyle/>
          <a:p>
            <a:pPr marL="381000" indent="-381000">
              <a:lnSpc>
                <a:spcPts val="3375"/>
              </a:lnSpc>
            </a:pPr>
            <a:r>
              <a:rPr lang="en-US" b="1" cap="none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Quick Intro: </a:t>
            </a:r>
            <a:br>
              <a:rPr lang="en-US" b="1" cap="none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</a:br>
            <a:r>
              <a:rPr lang="en-US" sz="255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Peruse Table of </a:t>
            </a:r>
            <a:r>
              <a:rPr lang="en-US" sz="24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Contents</a:t>
            </a:r>
            <a:r>
              <a:rPr lang="en-US" sz="21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 (&amp; clickable page numbers)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2E36A0-B50F-94DC-E0B3-6642C2614E62}"/>
              </a:ext>
            </a:extLst>
          </p:cNvPr>
          <p:cNvSpPr txBox="1"/>
          <p:nvPr/>
        </p:nvSpPr>
        <p:spPr>
          <a:xfrm>
            <a:off x="0" y="1413571"/>
            <a:ext cx="824922" cy="30008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78F216B-A662-5AC4-C4B0-AA4973B9DB0E}"/>
              </a:ext>
            </a:extLst>
          </p:cNvPr>
          <p:cNvSpPr txBox="1">
            <a:spLocks/>
          </p:cNvSpPr>
          <p:nvPr/>
        </p:nvSpPr>
        <p:spPr>
          <a:xfrm>
            <a:off x="415340" y="1828801"/>
            <a:ext cx="8156574" cy="3486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8891BF-38E9-0346-05EF-6F7950A7D5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513" t="15440" r="34976" b="8418"/>
          <a:stretch>
            <a:fillRect/>
          </a:stretch>
        </p:blipFill>
        <p:spPr>
          <a:xfrm>
            <a:off x="5486400" y="1187643"/>
            <a:ext cx="2765425" cy="3904868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2BD496-CDC2-9A3C-3A1C-7964227617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023"/>
          <a:stretch>
            <a:fillRect/>
          </a:stretch>
        </p:blipFill>
        <p:spPr>
          <a:xfrm>
            <a:off x="1543050" y="1187643"/>
            <a:ext cx="2765425" cy="3791665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02B131-D29B-6951-9167-72E7423D9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286" y="1828801"/>
            <a:ext cx="4257154" cy="370427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89665C-F605-2367-AB4A-0A5223C104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222" y="3551093"/>
            <a:ext cx="4175282" cy="473089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2FCA17-05B9-A11B-2C48-5BEABDF2A3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0535" y="2270019"/>
            <a:ext cx="4257154" cy="301731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B68B49-4A3F-8690-B084-D1689441BC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0535" y="3715103"/>
            <a:ext cx="4153577" cy="618156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86102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61E8A-3B4E-37D8-65E4-26332CD47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D30EA-FD2A-4324-99A3-5088E4092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424" y="319458"/>
            <a:ext cx="6611193" cy="77723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4A847A"/>
                </a:solidFill>
                <a:latin typeface="+mn-lt"/>
              </a:rPr>
              <a:t>This is NOT a Health Care proposal, despite HC advocates bringing it</a:t>
            </a:r>
            <a:endParaRPr lang="en-US" sz="3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7E73BE-B907-86EB-4DA9-705C9CCA1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6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640BDD-D8F7-7BEF-B8DA-3A2CAACC53DE}"/>
              </a:ext>
            </a:extLst>
          </p:cNvPr>
          <p:cNvSpPr txBox="1"/>
          <p:nvPr/>
        </p:nvSpPr>
        <p:spPr>
          <a:xfrm>
            <a:off x="2020187" y="1178426"/>
            <a:ext cx="6875856" cy="376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7850" indent="-577850">
              <a:lnSpc>
                <a:spcPct val="8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4A847A"/>
                </a:solidFill>
              </a:rPr>
              <a:t>HC advocates — from across the country </a:t>
            </a:r>
          </a:p>
          <a:p>
            <a:pPr marL="342900" lvl="0" indent="-342900">
              <a:lnSpc>
                <a:spcPct val="8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A847A"/>
                </a:solidFill>
              </a:rPr>
              <a:t>Legislative reforms we care about involve regulating private ownership/control by bad actors </a:t>
            </a:r>
          </a:p>
          <a:p>
            <a:pPr marL="342900" lvl="0" indent="-342900">
              <a:lnSpc>
                <a:spcPct val="8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A847A"/>
                </a:solidFill>
              </a:rPr>
              <a:t>Like Willie Sutton, Private Equity has acquired $1 Trillion in HC assets over the past decade</a:t>
            </a:r>
          </a:p>
          <a:p>
            <a:pPr lvl="0">
              <a:lnSpc>
                <a:spcPct val="8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4A847A"/>
                </a:solidFill>
              </a:rPr>
              <a:t>No LWV Public Good Interest Group exists — the current position effectively silos &amp; silences advocacy</a:t>
            </a:r>
          </a:p>
          <a:p>
            <a:pPr marL="342900" lvl="0" indent="-342900">
              <a:lnSpc>
                <a:spcPct val="8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A847A"/>
                </a:solidFill>
              </a:rPr>
              <a:t>It is the ONLY position without legislative history</a:t>
            </a:r>
          </a:p>
          <a:p>
            <a:pPr marL="342900" lvl="0" indent="-342900">
              <a:lnSpc>
                <a:spcPct val="8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A847A"/>
                </a:solidFill>
              </a:rPr>
              <a:t>Without a position to support advocacy, members cannot support or oppose relevant legislation</a:t>
            </a:r>
          </a:p>
          <a:p>
            <a:pPr lvl="0">
              <a:lnSpc>
                <a:spcPct val="8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4A847A"/>
                </a:solidFill>
              </a:rPr>
              <a:t>We need to make the Position useful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D30A5E-B171-E716-21D2-A438B1E3B0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3" t="7701" r="7393" b="3297"/>
          <a:stretch>
            <a:fillRect/>
          </a:stretch>
        </p:blipFill>
        <p:spPr>
          <a:xfrm>
            <a:off x="0" y="103164"/>
            <a:ext cx="1849348" cy="1521834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A276D93-0C96-AF8F-1195-F8FD4D89B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" y="3296580"/>
            <a:ext cx="1863445" cy="1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97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BE809-14CC-DEBF-472D-CF95E0BDD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56A539-0D8A-88E8-D77B-AB3D87361B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" y="4762673"/>
            <a:ext cx="226711" cy="27432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B6BE147C-33D8-1BCC-AA12-1DC089F21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62504" y="4980979"/>
            <a:ext cx="130302" cy="1143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4290" tIns="34290" rIns="34290" bIns="3429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55ACC8A-7EA8-0889-8476-9360856DF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07" y="171450"/>
            <a:ext cx="8451144" cy="457200"/>
          </a:xfrm>
        </p:spPr>
        <p:txBody>
          <a:bodyPr>
            <a:noAutofit/>
          </a:bodyPr>
          <a:lstStyle/>
          <a:p>
            <a:pPr marL="342900" indent="-342900">
              <a:lnSpc>
                <a:spcPts val="3375"/>
              </a:lnSpc>
            </a:pPr>
            <a:r>
              <a:rPr lang="en-US" b="1" cap="none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Quick Intro: </a:t>
            </a:r>
            <a:br>
              <a:rPr lang="en-US" b="1" cap="none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</a:br>
            <a:r>
              <a:rPr lang="en-US" sz="2700" b="1" dirty="0">
                <a:solidFill>
                  <a:srgbClr val="7030A0"/>
                </a:solidFill>
                <a:latin typeface="Helvetica" pitchFamily="2" charset="0"/>
                <a:cs typeface="Times New Roman" panose="02020603050405020304" pitchFamily="18" charset="0"/>
              </a:rPr>
              <a:t>Position vs History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F5809D-4A2C-D925-D3FB-54CD83D23DAB}"/>
              </a:ext>
            </a:extLst>
          </p:cNvPr>
          <p:cNvSpPr txBox="1"/>
          <p:nvPr/>
        </p:nvSpPr>
        <p:spPr>
          <a:xfrm>
            <a:off x="0" y="1413571"/>
            <a:ext cx="824922" cy="30008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7058900-72AC-CBD7-CEB1-10437F0A9656}"/>
              </a:ext>
            </a:extLst>
          </p:cNvPr>
          <p:cNvSpPr txBox="1">
            <a:spLocks/>
          </p:cNvSpPr>
          <p:nvPr/>
        </p:nvSpPr>
        <p:spPr>
          <a:xfrm>
            <a:off x="873126" y="1371601"/>
            <a:ext cx="8156574" cy="34861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599D45-11B2-5266-7600-1646B1B1AC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76" t="17059" r="33027" b="6078"/>
          <a:stretch>
            <a:fillRect/>
          </a:stretch>
        </p:blipFill>
        <p:spPr>
          <a:xfrm>
            <a:off x="1657350" y="1202233"/>
            <a:ext cx="3030749" cy="3712667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D06C50-DFBF-3D28-FF59-4BA58D4F9F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390" t="16134" r="34115" b="7003"/>
          <a:stretch>
            <a:fillRect/>
          </a:stretch>
        </p:blipFill>
        <p:spPr>
          <a:xfrm>
            <a:off x="5086350" y="1167943"/>
            <a:ext cx="2743200" cy="3712667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0F3BAFF-D35B-1E27-2A2E-B9C374305A68}"/>
              </a:ext>
            </a:extLst>
          </p:cNvPr>
          <p:cNvSpPr/>
          <p:nvPr/>
        </p:nvSpPr>
        <p:spPr>
          <a:xfrm>
            <a:off x="5200650" y="2343150"/>
            <a:ext cx="571500" cy="171450"/>
          </a:xfrm>
          <a:prstGeom prst="ellipse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E026CDE-96ED-776A-60F6-17FBA783A676}"/>
              </a:ext>
            </a:extLst>
          </p:cNvPr>
          <p:cNvSpPr/>
          <p:nvPr/>
        </p:nvSpPr>
        <p:spPr>
          <a:xfrm>
            <a:off x="1828800" y="1543050"/>
            <a:ext cx="800100" cy="171450"/>
          </a:xfrm>
          <a:prstGeom prst="ellipse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399946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BAE35-780B-95FD-20F0-F02EEA00C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75B3A-44C9-5151-201B-C75871320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424" y="319458"/>
            <a:ext cx="6611193" cy="77723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4A847A"/>
                </a:solidFill>
                <a:latin typeface="+mn-lt"/>
              </a:rPr>
              <a:t>Health Care is the most privatized of all public goods </a:t>
            </a:r>
            <a:endParaRPr lang="en-US" sz="3200" b="1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183A5-4D9A-CF61-4913-BEA7ACE6B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15BF922-B877-B64D-BC92-5E927C475AAF}" type="slidenum">
              <a:rPr lang="en-US" smtClean="0"/>
              <a:pPr algn="ctr"/>
              <a:t>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3FAC11-B76E-55CC-FF4A-CCB1709B01EF}"/>
              </a:ext>
            </a:extLst>
          </p:cNvPr>
          <p:cNvSpPr txBox="1"/>
          <p:nvPr/>
        </p:nvSpPr>
        <p:spPr>
          <a:xfrm>
            <a:off x="2153997" y="1178426"/>
            <a:ext cx="6742045" cy="3398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7850" indent="-577850">
              <a:lnSpc>
                <a:spcPct val="90000"/>
              </a:lnSpc>
              <a:spcAft>
                <a:spcPts val="1800"/>
              </a:spcAft>
            </a:pPr>
            <a:r>
              <a:rPr lang="en-US" sz="2400" b="1" dirty="0">
                <a:solidFill>
                  <a:srgbClr val="4A847A"/>
                </a:solidFill>
              </a:rPr>
              <a:t>35% of Americans are covered by public programs — and within those public programs: </a:t>
            </a:r>
          </a:p>
          <a:p>
            <a:pPr marL="342900" lvl="0" indent="-342900">
              <a:lnSpc>
                <a:spcPct val="85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4A847A"/>
                </a:solidFill>
              </a:rPr>
              <a:t>78% of Medicaid enrollees are in (private) Managed Care Organizations, </a:t>
            </a:r>
          </a:p>
          <a:p>
            <a:pPr marL="342900" lvl="0" indent="-342900">
              <a:lnSpc>
                <a:spcPct val="85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4A847A"/>
                </a:solidFill>
              </a:rPr>
              <a:t>50% of Medicare beneficiaries are in Medicare Advantage (fully private programs),</a:t>
            </a:r>
          </a:p>
          <a:p>
            <a:pPr marL="342900" lvl="0" indent="-342900">
              <a:lnSpc>
                <a:spcPct val="85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4A847A"/>
                </a:solidFill>
              </a:rPr>
              <a:t>53% of Traditional Medicare beneficiaries see providers in (private, often invisible) "accountable care" relationships</a:t>
            </a:r>
          </a:p>
          <a:p>
            <a:pPr marL="342900" lvl="0" indent="-342900">
              <a:lnSpc>
                <a:spcPct val="85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4A847A"/>
                </a:solidFill>
              </a:rPr>
              <a:t>40% of veterans get healthcare outside the VA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823143-71B2-F9E4-E9A0-89C0DF4BE7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3" t="7701" r="7393" b="3297"/>
          <a:stretch>
            <a:fillRect/>
          </a:stretch>
        </p:blipFill>
        <p:spPr>
          <a:xfrm>
            <a:off x="0" y="103164"/>
            <a:ext cx="1849348" cy="1521834"/>
          </a:xfrm>
          <a:prstGeom prst="rect">
            <a:avLst/>
          </a:prstGeom>
          <a:ln w="28575">
            <a:solidFill>
              <a:srgbClr val="4A847A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9B8BD94-A28C-C062-270E-A069D78C0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" y="3296580"/>
            <a:ext cx="1863445" cy="17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27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" y="4762673"/>
            <a:ext cx="226711" cy="27432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62504" y="4980979"/>
            <a:ext cx="130302" cy="1143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4290" tIns="34290" rIns="34290" bIns="3429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0D46D83-1A4C-1693-7FCA-BF3E8FD9E5E1}"/>
              </a:ext>
            </a:extLst>
          </p:cNvPr>
          <p:cNvSpPr txBox="1">
            <a:spLocks/>
          </p:cNvSpPr>
          <p:nvPr/>
        </p:nvSpPr>
        <p:spPr>
          <a:xfrm>
            <a:off x="1200150" y="2743201"/>
            <a:ext cx="7772400" cy="20194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1931" indent="-211931">
              <a:spcAft>
                <a:spcPts val="540"/>
              </a:spcAft>
              <a:buFont typeface="Arial" panose="020B0604020202020204" pitchFamily="34" charset="0"/>
              <a:buChar char="•"/>
              <a:tabLst>
                <a:tab pos="260747" algn="l"/>
              </a:tabLst>
            </a:pPr>
            <a:endParaRPr lang="en-US" sz="225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16E16C-4D2F-62CA-8114-0E5636B6ABD2}"/>
              </a:ext>
            </a:extLst>
          </p:cNvPr>
          <p:cNvSpPr txBox="1"/>
          <p:nvPr/>
        </p:nvSpPr>
        <p:spPr>
          <a:xfrm>
            <a:off x="0" y="1413571"/>
            <a:ext cx="824922" cy="30008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5DFBE7F-6061-D2CD-D87D-00ED918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1" y="228600"/>
            <a:ext cx="8915400" cy="454177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4A847A"/>
                </a:solidFill>
                <a:latin typeface="+mn-lt"/>
              </a:rPr>
              <a:t>HC is the most privatized of all public goods — the tip of the iceberg</a:t>
            </a:r>
            <a:b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4A84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Private Equity targets inelastic demand: your money or your life</a:t>
            </a:r>
            <a:br>
              <a:rPr lang="en-US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BC7B273-3F09-372F-3CB4-5E66497A04FD}"/>
              </a:ext>
            </a:extLst>
          </p:cNvPr>
          <p:cNvGrpSpPr/>
          <p:nvPr/>
        </p:nvGrpSpPr>
        <p:grpSpPr>
          <a:xfrm>
            <a:off x="5507633" y="853625"/>
            <a:ext cx="3565611" cy="4412899"/>
            <a:chOff x="7343526" y="1138168"/>
            <a:chExt cx="4754152" cy="546690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42BC741-7F42-31F3-C756-8BFC3E03A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99237" y="5925056"/>
              <a:ext cx="2819400" cy="680018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CEB626A-8B63-4078-E590-21EA948B86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0373" t="19724" r="2245"/>
            <a:stretch>
              <a:fillRect/>
            </a:stretch>
          </p:blipFill>
          <p:spPr>
            <a:xfrm>
              <a:off x="7343526" y="1884762"/>
              <a:ext cx="4736320" cy="4638007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74719E1-7652-12BD-1AB2-B55A9D4D3E56}"/>
                </a:ext>
              </a:extLst>
            </p:cNvPr>
            <p:cNvSpPr/>
            <p:nvPr/>
          </p:nvSpPr>
          <p:spPr>
            <a:xfrm>
              <a:off x="7361359" y="1345795"/>
              <a:ext cx="4736319" cy="923685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3F726A3-19CA-D4C2-1B86-F3327E561C22}"/>
                </a:ext>
              </a:extLst>
            </p:cNvPr>
            <p:cNvSpPr txBox="1"/>
            <p:nvPr/>
          </p:nvSpPr>
          <p:spPr>
            <a:xfrm>
              <a:off x="7527235" y="1138168"/>
              <a:ext cx="4339417" cy="1092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825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Helvetica" pitchFamily="2" charset="0"/>
              </a:endParaRPr>
            </a:p>
            <a:p>
              <a:r>
                <a:rPr lang="en-US" sz="195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elvetica" pitchFamily="2" charset="0"/>
                </a:rPr>
                <a:t>2000-2020:</a:t>
              </a:r>
            </a:p>
            <a:p>
              <a:r>
                <a:rPr lang="en-US" sz="195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elvetica" pitchFamily="2" charset="0"/>
                </a:rPr>
                <a:t>$833 Billion &amp; 7300 deals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35B736F0-6AE4-05EC-6331-6896F6651FB3}"/>
              </a:ext>
            </a:extLst>
          </p:cNvPr>
          <p:cNvSpPr/>
          <p:nvPr/>
        </p:nvSpPr>
        <p:spPr>
          <a:xfrm>
            <a:off x="0" y="1047923"/>
            <a:ext cx="1200150" cy="4095577"/>
          </a:xfrm>
          <a:prstGeom prst="rect">
            <a:avLst/>
          </a:prstGeom>
          <a:solidFill>
            <a:srgbClr val="4A84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71C53A6-69A7-5AA7-4FA9-1987BB6EE3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51" t="37778" r="49326" b="9006"/>
          <a:stretch/>
        </p:blipFill>
        <p:spPr>
          <a:xfrm>
            <a:off x="1079696" y="1047923"/>
            <a:ext cx="4265188" cy="393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0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15251</TotalTime>
  <Words>2591</Words>
  <Application>Microsoft Macintosh PowerPoint</Application>
  <PresentationFormat>On-screen Show (16:9)</PresentationFormat>
  <Paragraphs>273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Aptos</vt:lpstr>
      <vt:lpstr>Arial</vt:lpstr>
      <vt:lpstr>Calibri</vt:lpstr>
      <vt:lpstr>Calibri Light</vt:lpstr>
      <vt:lpstr>Courier New</vt:lpstr>
      <vt:lpstr>Helvetica</vt:lpstr>
      <vt:lpstr>Times New Roman</vt:lpstr>
      <vt:lpstr>Tw Cen MT</vt:lpstr>
      <vt:lpstr>Wingdings</vt:lpstr>
      <vt:lpstr>Office 2013 - 2022 Theme</vt:lpstr>
      <vt:lpstr>Proposed Update to  LWVUS Privatization Position</vt:lpstr>
      <vt:lpstr>Please write on the back of a card</vt:lpstr>
      <vt:lpstr>Quick Intro: LWV Definitions</vt:lpstr>
      <vt:lpstr>Clarification </vt:lpstr>
      <vt:lpstr>Quick Intro:  Peruse Table of Contents (&amp; clickable page numbers) </vt:lpstr>
      <vt:lpstr>This is NOT a Health Care proposal, despite HC advocates bringing it</vt:lpstr>
      <vt:lpstr>Quick Intro:  Position vs History</vt:lpstr>
      <vt:lpstr>Health Care is the most privatized of all public goods </vt:lpstr>
      <vt:lpstr>HC is the most privatized of all public goods — the tip of the iceberg Private Equity targets inelastic demand: your money or your life </vt:lpstr>
      <vt:lpstr>PowerPoint Presentation</vt:lpstr>
      <vt:lpstr>Current LWVUS Position(s)</vt:lpstr>
      <vt:lpstr>What Is the LWVPWM Update?</vt:lpstr>
      <vt:lpstr>Current LWVUS Position(s)</vt:lpstr>
      <vt:lpstr>Why Update the Position</vt:lpstr>
      <vt:lpstr>Case Examples: Do We Need This Update? </vt:lpstr>
      <vt:lpstr>PowerPoint Presentation</vt:lpstr>
      <vt:lpstr>Thank you!</vt:lpstr>
      <vt:lpstr>PowerPoint Presentation</vt:lpstr>
      <vt:lpstr>LWVUS Privatization Position —  with illustration of how to insert LWVPWM Update</vt:lpstr>
      <vt:lpstr>June 2024 Letter from  LWV of US  &amp; 200 allies</vt:lpstr>
      <vt:lpstr>June 2024 Letter from  LWV of US  &amp; 200 allies </vt:lpstr>
      <vt:lpstr>Case Examples: Do We Need This Update? </vt:lpstr>
      <vt:lpstr>Case Examples: Do We Need This Update? </vt:lpstr>
      <vt:lpstr>Please Vote “YES” at Convention:  PWM/NYS Update to Privatization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Judith Esterquest</dc:creator>
  <cp:lastModifiedBy>Judith Esterquest</cp:lastModifiedBy>
  <cp:revision>56</cp:revision>
  <cp:lastPrinted>2026-05-31T14:58:29Z</cp:lastPrinted>
  <dcterms:created xsi:type="dcterms:W3CDTF">2023-01-20T20:23:39Z</dcterms:created>
  <dcterms:modified xsi:type="dcterms:W3CDTF">2026-06-26T01:31:36Z</dcterms:modified>
</cp:coreProperties>
</file>