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52"/>
  </p:notesMasterIdLst>
  <p:handoutMasterIdLst>
    <p:handoutMasterId r:id="rId53"/>
  </p:handoutMasterIdLst>
  <p:sldIdLst>
    <p:sldId id="357" r:id="rId2"/>
    <p:sldId id="493" r:id="rId3"/>
    <p:sldId id="265" r:id="rId4"/>
    <p:sldId id="441" r:id="rId5"/>
    <p:sldId id="492" r:id="rId6"/>
    <p:sldId id="439" r:id="rId7"/>
    <p:sldId id="444" r:id="rId8"/>
    <p:sldId id="306" r:id="rId9"/>
    <p:sldId id="343" r:id="rId10"/>
    <p:sldId id="344" r:id="rId11"/>
    <p:sldId id="292" r:id="rId12"/>
    <p:sldId id="462" r:id="rId13"/>
    <p:sldId id="289" r:id="rId14"/>
    <p:sldId id="465" r:id="rId15"/>
    <p:sldId id="461" r:id="rId16"/>
    <p:sldId id="272" r:id="rId17"/>
    <p:sldId id="442" r:id="rId18"/>
    <p:sldId id="446" r:id="rId19"/>
    <p:sldId id="447" r:id="rId20"/>
    <p:sldId id="449" r:id="rId21"/>
    <p:sldId id="450" r:id="rId22"/>
    <p:sldId id="469" r:id="rId23"/>
    <p:sldId id="468" r:id="rId24"/>
    <p:sldId id="475" r:id="rId25"/>
    <p:sldId id="488" r:id="rId26"/>
    <p:sldId id="472" r:id="rId27"/>
    <p:sldId id="474" r:id="rId28"/>
    <p:sldId id="487" r:id="rId29"/>
    <p:sldId id="323" r:id="rId30"/>
    <p:sldId id="457" r:id="rId31"/>
    <p:sldId id="486" r:id="rId32"/>
    <p:sldId id="404" r:id="rId33"/>
    <p:sldId id="417" r:id="rId34"/>
    <p:sldId id="418" r:id="rId35"/>
    <p:sldId id="427" r:id="rId36"/>
    <p:sldId id="435" r:id="rId37"/>
    <p:sldId id="483" r:id="rId38"/>
    <p:sldId id="460" r:id="rId39"/>
    <p:sldId id="494" r:id="rId40"/>
    <p:sldId id="479" r:id="rId41"/>
    <p:sldId id="482" r:id="rId42"/>
    <p:sldId id="480" r:id="rId43"/>
    <p:sldId id="481" r:id="rId44"/>
    <p:sldId id="489" r:id="rId45"/>
    <p:sldId id="491" r:id="rId46"/>
    <p:sldId id="356" r:id="rId47"/>
    <p:sldId id="377" r:id="rId48"/>
    <p:sldId id="350" r:id="rId49"/>
    <p:sldId id="333" r:id="rId50"/>
    <p:sldId id="334" r:id="rId51"/>
  </p:sldIdLst>
  <p:sldSz cx="100584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28"/>
    <a:srgbClr val="0B50C3"/>
    <a:srgbClr val="2D60C3"/>
    <a:srgbClr val="068D41"/>
    <a:srgbClr val="499666"/>
    <a:srgbClr val="00A64C"/>
    <a:srgbClr val="AB1B27"/>
    <a:srgbClr val="87B1C5"/>
    <a:srgbClr val="F5EC38"/>
    <a:srgbClr val="8E91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0" autoAdjust="0"/>
    <p:restoredTop sz="83501" autoAdjust="0"/>
  </p:normalViewPr>
  <p:slideViewPr>
    <p:cSldViewPr snapToGrid="0" snapToObjects="1">
      <p:cViewPr>
        <p:scale>
          <a:sx n="78" d="100"/>
          <a:sy n="78" d="100"/>
        </p:scale>
        <p:origin x="1776" y="408"/>
      </p:cViewPr>
      <p:guideLst>
        <p:guide orient="horz" pos="2160"/>
        <p:guide pos="2880"/>
        <p:guide orient="horz" pos="2448"/>
        <p:guide pos="3168"/>
      </p:guideLst>
    </p:cSldViewPr>
  </p:slideViewPr>
  <p:outlineViewPr>
    <p:cViewPr>
      <p:scale>
        <a:sx n="33" d="100"/>
        <a:sy n="33" d="100"/>
      </p:scale>
      <p:origin x="0" y="-184776"/>
    </p:cViewPr>
  </p:outlineViewPr>
  <p:notesTextViewPr>
    <p:cViewPr>
      <p:scale>
        <a:sx n="100" d="100"/>
        <a:sy n="100" d="100"/>
      </p:scale>
      <p:origin x="0" y="0"/>
    </p:cViewPr>
  </p:notesTextViewPr>
  <p:sorterViewPr>
    <p:cViewPr>
      <p:scale>
        <a:sx n="42" d="100"/>
        <a:sy n="42"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Ref>
          </c:val>
          <c:extLst>
            <c:ext xmlns:c16="http://schemas.microsoft.com/office/drawing/2014/chart" uri="{C3380CC4-5D6E-409C-BE32-E72D297353CC}">
              <c16:uniqueId val="{00000000-4001-8944-BEC6-2885C55EC974}"/>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01-8944-BEC6-2885C55EC97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Sheet1!$C$2:$C$17</c:f>
              <c:numCache>
                <c:formatCode>General</c:formatCode>
                <c:ptCount val="16"/>
                <c:pt idx="0">
                  <c:v>9</c:v>
                </c:pt>
                <c:pt idx="1">
                  <c:v>17</c:v>
                </c:pt>
                <c:pt idx="2">
                  <c:v>26</c:v>
                </c:pt>
                <c:pt idx="3">
                  <c:v>32</c:v>
                </c:pt>
                <c:pt idx="4">
                  <c:v>42</c:v>
                </c:pt>
                <c:pt idx="5">
                  <c:v>45</c:v>
                </c:pt>
                <c:pt idx="6">
                  <c:v>50</c:v>
                </c:pt>
                <c:pt idx="7">
                  <c:v>59</c:v>
                </c:pt>
                <c:pt idx="8">
                  <c:v>73</c:v>
                </c:pt>
                <c:pt idx="9">
                  <c:v>89</c:v>
                </c:pt>
                <c:pt idx="10">
                  <c:v>106</c:v>
                </c:pt>
                <c:pt idx="11">
                  <c:v>118</c:v>
                </c:pt>
                <c:pt idx="12">
                  <c:v>128</c:v>
                </c:pt>
                <c:pt idx="13">
                  <c:v>143</c:v>
                </c:pt>
                <c:pt idx="14">
                  <c:v>162</c:v>
                </c:pt>
                <c:pt idx="15">
                  <c:v>166</c:v>
                </c:pt>
              </c:numCache>
            </c:numRef>
          </c:val>
          <c:extLst>
            <c:ext xmlns:c16="http://schemas.microsoft.com/office/drawing/2014/chart" uri="{C3380CC4-5D6E-409C-BE32-E72D297353CC}">
              <c16:uniqueId val="{00000003-4001-8944-BEC6-2885C55EC974}"/>
            </c:ext>
          </c:extLst>
        </c:ser>
        <c:dLbls>
          <c:showLegendKey val="0"/>
          <c:showVal val="0"/>
          <c:showCatName val="0"/>
          <c:showSerName val="0"/>
          <c:showPercent val="0"/>
          <c:showBubbleSize val="0"/>
        </c:dLbls>
        <c:gapWidth val="11"/>
        <c:overlap val="-27"/>
        <c:axId val="-2115070072"/>
        <c:axId val="2126100760"/>
      </c:barChart>
      <c:catAx>
        <c:axId val="-211507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26100760"/>
        <c:crosses val="autoZero"/>
        <c:auto val="1"/>
        <c:lblAlgn val="ctr"/>
        <c:lblOffset val="100"/>
        <c:tickLblSkip val="2"/>
        <c:noMultiLvlLbl val="0"/>
      </c:catAx>
      <c:valAx>
        <c:axId val="2126100760"/>
        <c:scaling>
          <c:orientation val="minMax"/>
          <c:max val="1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115070072"/>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PWM HCUC Educ Final 44 slides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618B75-32EE-114C-8AB5-A3873C63E0B7}" type="datetime1">
              <a:rPr lang="en-US" smtClean="0"/>
              <a:t>2/4/22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0206E-5B12-8D43-858B-68E7169FB8DC}" type="slidenum">
              <a:rPr lang="en-US" smtClean="0"/>
              <a:t>‹#›</a:t>
            </a:fld>
            <a:endParaRPr lang="en-US"/>
          </a:p>
        </p:txBody>
      </p:sp>
    </p:spTree>
    <p:extLst>
      <p:ext uri="{BB962C8B-B14F-4D97-AF65-F5344CB8AC3E}">
        <p14:creationId xmlns:p14="http://schemas.microsoft.com/office/powerpoint/2010/main" val="31096446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PWM HCUC Educ Final 44 slides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0A4C8-9483-BF42-8EF3-1FD2E5FE9352}" type="datetime1">
              <a:rPr lang="en-US" smtClean="0"/>
              <a:t>2/4/22</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D1E73-1EB6-6A4E-BC61-314868A65829}" type="slidenum">
              <a:rPr lang="en-US" smtClean="0"/>
              <a:t>‹#›</a:t>
            </a:fld>
            <a:endParaRPr lang="en-US"/>
          </a:p>
        </p:txBody>
      </p:sp>
    </p:spTree>
    <p:extLst>
      <p:ext uri="{BB962C8B-B14F-4D97-AF65-F5344CB8AC3E}">
        <p14:creationId xmlns:p14="http://schemas.microsoft.com/office/powerpoint/2010/main" val="3992485281"/>
      </p:ext>
    </p:extLst>
  </p:cSld>
  <p:clrMap bg1="lt1" tx1="dk1" bg2="lt2" tx2="dk2" accent1="accent1" accent2="accent2" accent3="accent3" accent4="accent4" accent5="accent5" accent6="accent6" hlink="hlink" folHlink="folHlink"/>
  <p:hf ftr="0" dt="0"/>
  <p:notesStyle>
    <a:lvl1pPr marL="0" algn="l" defTabSz="509292" rtl="0" eaLnBrk="1" latinLnBrk="0" hangingPunct="1">
      <a:defRPr sz="1300" kern="1200">
        <a:solidFill>
          <a:schemeClr val="tx1"/>
        </a:solidFill>
        <a:latin typeface="+mn-lt"/>
        <a:ea typeface="+mn-ea"/>
        <a:cs typeface="+mn-cs"/>
      </a:defRPr>
    </a:lvl1pPr>
    <a:lvl2pPr marL="509292" algn="l" defTabSz="509292" rtl="0" eaLnBrk="1" latinLnBrk="0" hangingPunct="1">
      <a:defRPr sz="1300" kern="1200">
        <a:solidFill>
          <a:schemeClr val="tx1"/>
        </a:solidFill>
        <a:latin typeface="+mn-lt"/>
        <a:ea typeface="+mn-ea"/>
        <a:cs typeface="+mn-cs"/>
      </a:defRPr>
    </a:lvl2pPr>
    <a:lvl3pPr marL="1018586" algn="l" defTabSz="509292" rtl="0" eaLnBrk="1" latinLnBrk="0" hangingPunct="1">
      <a:defRPr sz="1300" kern="1200">
        <a:solidFill>
          <a:schemeClr val="tx1"/>
        </a:solidFill>
        <a:latin typeface="+mn-lt"/>
        <a:ea typeface="+mn-ea"/>
        <a:cs typeface="+mn-cs"/>
      </a:defRPr>
    </a:lvl3pPr>
    <a:lvl4pPr marL="1527879" algn="l" defTabSz="509292" rtl="0" eaLnBrk="1" latinLnBrk="0" hangingPunct="1">
      <a:defRPr sz="1300" kern="1200">
        <a:solidFill>
          <a:schemeClr val="tx1"/>
        </a:solidFill>
        <a:latin typeface="+mn-lt"/>
        <a:ea typeface="+mn-ea"/>
        <a:cs typeface="+mn-cs"/>
      </a:defRPr>
    </a:lvl4pPr>
    <a:lvl5pPr marL="2037173" algn="l" defTabSz="509292" rtl="0" eaLnBrk="1" latinLnBrk="0" hangingPunct="1">
      <a:defRPr sz="1300" kern="1200">
        <a:solidFill>
          <a:schemeClr val="tx1"/>
        </a:solidFill>
        <a:latin typeface="+mn-lt"/>
        <a:ea typeface="+mn-ea"/>
        <a:cs typeface="+mn-cs"/>
      </a:defRPr>
    </a:lvl5pPr>
    <a:lvl6pPr marL="2546466" algn="l" defTabSz="509292" rtl="0" eaLnBrk="1" latinLnBrk="0" hangingPunct="1">
      <a:defRPr sz="1300" kern="1200">
        <a:solidFill>
          <a:schemeClr val="tx1"/>
        </a:solidFill>
        <a:latin typeface="+mn-lt"/>
        <a:ea typeface="+mn-ea"/>
        <a:cs typeface="+mn-cs"/>
      </a:defRPr>
    </a:lvl6pPr>
    <a:lvl7pPr marL="3055758" algn="l" defTabSz="509292" rtl="0" eaLnBrk="1" latinLnBrk="0" hangingPunct="1">
      <a:defRPr sz="1300" kern="1200">
        <a:solidFill>
          <a:schemeClr val="tx1"/>
        </a:solidFill>
        <a:latin typeface="+mn-lt"/>
        <a:ea typeface="+mn-ea"/>
        <a:cs typeface="+mn-cs"/>
      </a:defRPr>
    </a:lvl7pPr>
    <a:lvl8pPr marL="3565052" algn="l" defTabSz="509292" rtl="0" eaLnBrk="1" latinLnBrk="0" hangingPunct="1">
      <a:defRPr sz="1300" kern="1200">
        <a:solidFill>
          <a:schemeClr val="tx1"/>
        </a:solidFill>
        <a:latin typeface="+mn-lt"/>
        <a:ea typeface="+mn-ea"/>
        <a:cs typeface="+mn-cs"/>
      </a:defRPr>
    </a:lvl8pPr>
    <a:lvl9pPr marL="4074344" algn="l" defTabSz="5092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s.gov/opub/mlr/2014/article/trends-in-employment-based-health-insurance-coverage.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5001799/#:~:text=As%20we've%20shown%2C%20most,improved%20ascertainment%20of%20maternal%20death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ncbi.nlm.nih.gov/pmc/articles/PMC5001799/#R22"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systemtracker.org/indicator/quality/hospital-resour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nlinelibrary.wiley.com/doi/full/10.1111/j.1532-5415.2009.02317.x"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ncbi.nlm.nih.gov/pubmed/24662628/"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Thank you for your time today. And thank you to the League of Colorado (and Linda Mahan) for</a:t>
            </a:r>
          </a:p>
          <a:p>
            <a:r>
              <a:rPr lang="en-US" sz="1300" kern="1200" dirty="0">
                <a:solidFill>
                  <a:schemeClr val="tx1"/>
                </a:solidFill>
                <a:effectLst/>
                <a:latin typeface="+mn-lt"/>
                <a:ea typeface="+mn-ea"/>
                <a:cs typeface="+mn-cs"/>
              </a:rPr>
              <a:t>hosting this event.</a:t>
            </a:r>
          </a:p>
          <a:p>
            <a:r>
              <a:rPr lang="en-US" sz="1300" kern="1200" dirty="0">
                <a:solidFill>
                  <a:schemeClr val="tx1"/>
                </a:solidFill>
                <a:effectLst/>
                <a:latin typeface="+mn-lt"/>
                <a:ea typeface="+mn-ea"/>
                <a:cs typeface="+mn-cs"/>
              </a:rPr>
              <a:t>I’m Barb Thomas from the League of Women Voters of Saratoga County, NY and my Co-presenter is</a:t>
            </a:r>
          </a:p>
          <a:p>
            <a:r>
              <a:rPr lang="en-US" sz="1300" kern="1200" dirty="0">
                <a:solidFill>
                  <a:schemeClr val="tx1"/>
                </a:solidFill>
                <a:effectLst/>
                <a:latin typeface="+mn-lt"/>
                <a:ea typeface="+mn-ea"/>
                <a:cs typeface="+mn-cs"/>
              </a:rPr>
              <a:t>Judy </a:t>
            </a:r>
            <a:r>
              <a:rPr lang="en-US" sz="1300" kern="1200" dirty="0" err="1">
                <a:solidFill>
                  <a:schemeClr val="tx1"/>
                </a:solidFill>
                <a:effectLst/>
                <a:latin typeface="+mn-lt"/>
                <a:ea typeface="+mn-ea"/>
                <a:cs typeface="+mn-cs"/>
              </a:rPr>
              <a:t>Esterquest</a:t>
            </a:r>
            <a:r>
              <a:rPr lang="en-US" sz="1300" kern="1200" dirty="0">
                <a:solidFill>
                  <a:schemeClr val="tx1"/>
                </a:solidFill>
                <a:effectLst/>
                <a:latin typeface="+mn-lt"/>
                <a:ea typeface="+mn-ea"/>
                <a:cs typeface="+mn-cs"/>
              </a:rPr>
              <a:t> from the League of Port Washington/Manhasset also in NY.</a:t>
            </a:r>
          </a:p>
          <a:p>
            <a:r>
              <a:rPr lang="en-US" sz="1300" kern="1200" dirty="0">
                <a:solidFill>
                  <a:schemeClr val="tx1"/>
                </a:solidFill>
                <a:effectLst/>
                <a:latin typeface="+mn-lt"/>
                <a:ea typeface="+mn-ea"/>
                <a:cs typeface="+mn-cs"/>
              </a:rPr>
              <a:t>We were both members of the Healthcare Update Committee that developed the New York State</a:t>
            </a:r>
          </a:p>
          <a:p>
            <a:r>
              <a:rPr lang="en-US" sz="1300" kern="1200" dirty="0">
                <a:solidFill>
                  <a:schemeClr val="tx1"/>
                </a:solidFill>
                <a:effectLst/>
                <a:latin typeface="+mn-lt"/>
                <a:ea typeface="+mn-ea"/>
                <a:cs typeface="+mn-cs"/>
              </a:rPr>
              <a:t>League’s new Healthcare Positions….</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292885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Healthcare has become prohibitively expensive</a:t>
            </a:r>
          </a:p>
          <a:p>
            <a:r>
              <a:rPr lang="en-US" sz="1300" kern="1200" dirty="0">
                <a:solidFill>
                  <a:schemeClr val="tx1"/>
                </a:solidFill>
                <a:effectLst/>
                <a:latin typeface="+mn-lt"/>
                <a:ea typeface="+mn-ea"/>
                <a:cs typeface="+mn-cs"/>
              </a:rPr>
              <a:t>The bottom blue and black lines — inflation and wages —have gone up 26%</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The green line is premiums </a:t>
            </a:r>
            <a:r>
              <a:rPr lang="is-IS" sz="1300" kern="1200" dirty="0">
                <a:solidFill>
                  <a:schemeClr val="tx1"/>
                </a:solidFill>
                <a:effectLst/>
                <a:latin typeface="+mn-lt"/>
                <a:ea typeface="+mn-ea"/>
                <a:cs typeface="+mn-cs"/>
              </a:rPr>
              <a:t>… up 54%</a:t>
            </a:r>
            <a:br>
              <a:rPr lang="is-I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A</a:t>
            </a:r>
            <a:r>
              <a:rPr lang="is-IS" sz="1300" kern="1200" dirty="0">
                <a:solidFill>
                  <a:schemeClr val="tx1"/>
                </a:solidFill>
                <a:effectLst/>
                <a:latin typeface="+mn-lt"/>
                <a:ea typeface="+mn-ea"/>
                <a:cs typeface="+mn-cs"/>
              </a:rPr>
              <a:t>nd the orange is cost-sharing ... which has increased 162% —</a:t>
            </a:r>
            <a:r>
              <a:rPr lang="en-US" sz="1300" kern="1200" dirty="0">
                <a:solidFill>
                  <a:schemeClr val="tx1"/>
                </a:solidFill>
                <a:effectLst/>
                <a:latin typeface="+mn-lt"/>
                <a:ea typeface="+mn-ea"/>
                <a:cs typeface="+mn-cs"/>
              </a:rPr>
              <a:t>8x faster than wages</a:t>
            </a:r>
          </a:p>
          <a:p>
            <a:r>
              <a:rPr lang="is-IS" sz="1300" b="1" kern="1200" dirty="0">
                <a:solidFill>
                  <a:schemeClr val="tx1"/>
                </a:solidFill>
                <a:effectLst/>
                <a:latin typeface="+mn-lt"/>
                <a:ea typeface="+mn-ea"/>
                <a:cs typeface="+mn-cs"/>
              </a:rPr>
              <a:t>This orange line</a:t>
            </a:r>
            <a:r>
              <a:rPr lang="is-IS" sz="1300" kern="1200" dirty="0">
                <a:solidFill>
                  <a:schemeClr val="tx1"/>
                </a:solidFill>
                <a:effectLst/>
                <a:latin typeface="+mn-lt"/>
                <a:ea typeface="+mn-ea"/>
                <a:cs typeface="+mn-cs"/>
              </a:rPr>
              <a:t> —deductibles and co-pays, and everything you pay after you’ve paid premiums, </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	plays a HUGE role in reducing American access to healthcare—</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it‘s a cost-control method lauded in the 1980s and 90‘s which raises total HC costs and reduces public health.  </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It‘s why the Concurrence seeks to add ... “evidenced based“ cost controls to the National League position   </a:t>
            </a:r>
            <a:endParaRPr lang="en-US" sz="1300" kern="1200" dirty="0">
              <a:solidFill>
                <a:schemeClr val="tx1"/>
              </a:solidFill>
              <a:effectLst/>
              <a:latin typeface="+mn-lt"/>
              <a:ea typeface="+mn-ea"/>
              <a:cs typeface="+mn-cs"/>
            </a:endParaRPr>
          </a:p>
          <a:p>
            <a:r>
              <a:rPr lang="is-IS" sz="1300" i="1" kern="1200" dirty="0">
                <a:solidFill>
                  <a:schemeClr val="tx1"/>
                </a:solidFill>
                <a:effectLst/>
                <a:latin typeface="+mn-lt"/>
                <a:ea typeface="+mn-ea"/>
                <a:cs typeface="+mn-cs"/>
              </a:rPr>
              <a:t>But </a:t>
            </a:r>
            <a:r>
              <a:rPr lang="en-US" sz="1300" kern="1200" dirty="0">
                <a:solidFill>
                  <a:schemeClr val="tx1"/>
                </a:solidFill>
                <a:effectLst/>
                <a:latin typeface="+mn-lt"/>
                <a:ea typeface="+mn-ea"/>
                <a:cs typeface="+mn-cs"/>
              </a:rPr>
              <a:t>doesn‘t </a:t>
            </a:r>
            <a:r>
              <a:rPr lang="is-IS" sz="1300" i="1" kern="1200" dirty="0">
                <a:solidFill>
                  <a:schemeClr val="tx1"/>
                </a:solidFill>
                <a:effectLst/>
                <a:latin typeface="+mn-lt"/>
                <a:ea typeface="+mn-ea"/>
                <a:cs typeface="+mn-cs"/>
              </a:rPr>
              <a:t>job-based insurance offer equitable access?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10</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318924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Poor people don</a:t>
            </a:r>
            <a:r>
              <a:rPr lang="uk-UA" dirty="0"/>
              <a:t>’</a:t>
            </a:r>
            <a:r>
              <a:rPr lang="en-US" dirty="0"/>
              <a:t>t’ get health insurance in their  jobs </a:t>
            </a:r>
            <a:r>
              <a:rPr lang="is-IS" dirty="0"/>
              <a:t>… employment</a:t>
            </a:r>
            <a:r>
              <a:rPr lang="is-IS" baseline="0" dirty="0"/>
              <a:t> gives insurance disproportionately to the better off </a:t>
            </a:r>
          </a:p>
          <a:p>
            <a:r>
              <a:rPr lang="is-IS" sz="1300" kern="1200" dirty="0">
                <a:solidFill>
                  <a:schemeClr val="tx1"/>
                </a:solidFill>
                <a:effectLst/>
                <a:latin typeface="+mn-lt"/>
                <a:ea typeface="+mn-ea"/>
                <a:cs typeface="+mn-cs"/>
              </a:rPr>
              <a:t>More high-wage workers get health benefits than lower-wage workers</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Let me use some NYS examples to illustrate FPL in this chart  </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in NYS 90% of families making </a:t>
            </a:r>
            <a:r>
              <a:rPr lang="is-IS" sz="1300" b="1" kern="1200" dirty="0">
                <a:solidFill>
                  <a:schemeClr val="tx1"/>
                </a:solidFill>
                <a:effectLst/>
                <a:latin typeface="+mn-lt"/>
                <a:ea typeface="+mn-ea"/>
                <a:cs typeface="+mn-cs"/>
              </a:rPr>
              <a:t>under $50K/year</a:t>
            </a:r>
            <a:r>
              <a:rPr lang="is-IS" sz="1300" kern="1200" dirty="0">
                <a:solidFill>
                  <a:schemeClr val="tx1"/>
                </a:solidFill>
                <a:effectLst/>
                <a:latin typeface="+mn-lt"/>
                <a:ea typeface="+mn-ea"/>
                <a:cs typeface="+mn-cs"/>
              </a:rPr>
              <a:t> get NO health benefits... </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but 85% of families earning </a:t>
            </a:r>
            <a:r>
              <a:rPr lang="is-IS" sz="1300" b="1" kern="1200" dirty="0">
                <a:solidFill>
                  <a:schemeClr val="tx1"/>
                </a:solidFill>
                <a:effectLst/>
                <a:latin typeface="+mn-lt"/>
                <a:ea typeface="+mn-ea"/>
                <a:cs typeface="+mn-cs"/>
              </a:rPr>
              <a:t>more than $200K</a:t>
            </a:r>
            <a:r>
              <a:rPr lang="is-IS" sz="1300" kern="1200" dirty="0">
                <a:solidFill>
                  <a:schemeClr val="tx1"/>
                </a:solidFill>
                <a:effectLst/>
                <a:latin typeface="+mn-lt"/>
                <a:ea typeface="+mn-ea"/>
                <a:cs typeface="+mn-cs"/>
              </a:rPr>
              <a:t> DO get benefits</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Is this equitable access?</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So why do we believe Americans depend on worker health benefits? </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Well, in 1991, when the the national League was studying HC, </a:t>
            </a:r>
            <a:br>
              <a:rPr lang="is-IS" sz="1300" kern="1200" dirty="0">
                <a:solidFill>
                  <a:schemeClr val="tx1"/>
                </a:solidFill>
                <a:effectLst/>
                <a:latin typeface="+mn-lt"/>
                <a:ea typeface="+mn-ea"/>
                <a:cs typeface="+mn-cs"/>
              </a:rPr>
            </a:br>
            <a:r>
              <a:rPr lang="is-IS" sz="1300" u="sng" kern="1200" dirty="0">
                <a:solidFill>
                  <a:schemeClr val="tx1"/>
                </a:solidFill>
                <a:effectLst/>
                <a:latin typeface="+mn-lt"/>
                <a:ea typeface="+mn-ea"/>
                <a:cs typeface="+mn-cs"/>
                <a:hlinkClick r:id="rId3"/>
              </a:rPr>
              <a:t>more than 77% of private-sector jobs</a:t>
            </a:r>
            <a:r>
              <a:rPr lang="is-IS" sz="1300" u="sng" kern="1200" dirty="0">
                <a:solidFill>
                  <a:schemeClr val="tx1"/>
                </a:solidFill>
                <a:effectLst/>
                <a:latin typeface="+mn-lt"/>
                <a:ea typeface="+mn-ea"/>
                <a:cs typeface="+mn-cs"/>
              </a:rPr>
              <a:t> </a:t>
            </a:r>
            <a:r>
              <a:rPr lang="is-IS" sz="1300" kern="1200" dirty="0">
                <a:solidFill>
                  <a:schemeClr val="tx1"/>
                </a:solidFill>
                <a:effectLst/>
                <a:latin typeface="+mn-lt"/>
                <a:ea typeface="+mn-ea"/>
                <a:cs typeface="+mn-cs"/>
              </a:rPr>
              <a:t>had health insurance </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 now only 40% do. </a:t>
            </a:r>
          </a:p>
          <a:p>
            <a:r>
              <a:rPr lang="is-IS" sz="1300" kern="1200" dirty="0">
                <a:solidFill>
                  <a:schemeClr val="tx1"/>
                </a:solidFill>
                <a:effectLst/>
                <a:latin typeface="+mn-lt"/>
                <a:ea typeface="+mn-ea"/>
                <a:cs typeface="+mn-cs"/>
              </a:rPr>
              <a:t>AND it‘s dropping every year: newly-hired workers don‘t get health benefits.  </a:t>
            </a:r>
            <a:br>
              <a:rPr lang="is-IS" sz="1300" kern="1200" dirty="0">
                <a:solidFill>
                  <a:schemeClr val="tx1"/>
                </a:solidFill>
                <a:effectLst/>
                <a:latin typeface="+mn-lt"/>
                <a:ea typeface="+mn-ea"/>
                <a:cs typeface="+mn-cs"/>
              </a:rPr>
            </a:br>
            <a:r>
              <a:rPr lang="is-IS" sz="1300" kern="1200" dirty="0">
                <a:solidFill>
                  <a:schemeClr val="tx1"/>
                </a:solidFill>
                <a:effectLst/>
                <a:latin typeface="+mn-lt"/>
                <a:ea typeface="+mn-ea"/>
                <a:cs typeface="+mn-cs"/>
              </a:rPr>
              <a:t>nor do gig workers — Uber, Lyft, GrubHub, InstaCart are speeding this trend.</a:t>
            </a:r>
            <a:endParaRPr lang="en-US" sz="1300" kern="1200" dirty="0">
              <a:solidFill>
                <a:schemeClr val="tx1"/>
              </a:solidFill>
              <a:effectLst/>
              <a:latin typeface="+mn-lt"/>
              <a:ea typeface="+mn-ea"/>
              <a:cs typeface="+mn-cs"/>
            </a:endParaRPr>
          </a:p>
          <a:p>
            <a:r>
              <a:rPr lang="is-IS" sz="1300" i="1" kern="1200" dirty="0">
                <a:solidFill>
                  <a:schemeClr val="tx1"/>
                </a:solidFill>
                <a:effectLst/>
                <a:latin typeface="+mn-lt"/>
                <a:ea typeface="+mn-ea"/>
                <a:cs typeface="+mn-cs"/>
              </a:rPr>
              <a:t>Healthcare access today is far less equitable than 30 years ago—  what‘s happened to public health?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11</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59365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is-IS" sz="1300" kern="1200" dirty="0">
                <a:solidFill>
                  <a:schemeClr val="tx1"/>
                </a:solidFill>
                <a:effectLst/>
                <a:latin typeface="+mn-lt"/>
                <a:ea typeface="+mn-ea"/>
                <a:cs typeface="+mn-cs"/>
              </a:rPr>
              <a:t>This slide‘s complicated... So just note that the red line is lower and flatter than the other lines ... . </a:t>
            </a:r>
            <a:endParaRPr lang="en-US" sz="1300" kern="1200" dirty="0">
              <a:solidFill>
                <a:schemeClr val="tx1"/>
              </a:solidFill>
              <a:effectLst/>
              <a:latin typeface="+mn-lt"/>
              <a:ea typeface="+mn-ea"/>
              <a:cs typeface="+mn-cs"/>
            </a:endParaRPr>
          </a:p>
          <a:p>
            <a:r>
              <a:rPr lang="is-IS" sz="1300" kern="1200" dirty="0">
                <a:solidFill>
                  <a:schemeClr val="tx1"/>
                </a:solidFill>
                <a:effectLst/>
                <a:latin typeface="+mn-lt"/>
                <a:ea typeface="+mn-ea"/>
                <a:cs typeface="+mn-cs"/>
              </a:rPr>
              <a:t>The red line shows the US as an outlier </a:t>
            </a:r>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It’s flatter because American life expectancy lengthened 3 years over the past quarter-century— while peers with universal healthcare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lived 4 and a half to 6 </a:t>
            </a:r>
            <a:r>
              <a:rPr lang="en-US" sz="1300" kern="1200" dirty="0" err="1">
                <a:solidFill>
                  <a:schemeClr val="tx1"/>
                </a:solidFill>
                <a:effectLst/>
                <a:latin typeface="+mn-lt"/>
                <a:ea typeface="+mn-ea"/>
                <a:cs typeface="+mn-cs"/>
              </a:rPr>
              <a:t>yrs</a:t>
            </a:r>
            <a:r>
              <a:rPr lang="en-US" sz="1300" kern="1200" dirty="0">
                <a:solidFill>
                  <a:schemeClr val="tx1"/>
                </a:solidFill>
                <a:effectLst/>
                <a:latin typeface="+mn-lt"/>
                <a:ea typeface="+mn-ea"/>
                <a:cs typeface="+mn-cs"/>
              </a:rPr>
              <a:t> longer — and cost half as much</a:t>
            </a:r>
          </a:p>
          <a:p>
            <a:r>
              <a:rPr lang="en-US" sz="1300" i="1" kern="1200" dirty="0">
                <a:solidFill>
                  <a:schemeClr val="tx1"/>
                </a:solidFill>
                <a:effectLst/>
                <a:latin typeface="+mn-lt"/>
                <a:ea typeface="+mn-ea"/>
                <a:cs typeface="+mn-cs"/>
              </a:rPr>
              <a:t>Treating healthcare like a market harms public health …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12</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47246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likely heard how many hospitals across the country have had to close or been threatened by closing over the past</a:t>
            </a:r>
            <a:r>
              <a:rPr lang="en-US" baseline="0" dirty="0"/>
              <a:t> year, despite </a:t>
            </a:r>
            <a:r>
              <a:rPr lang="en-US" baseline="0" dirty="0" err="1"/>
              <a:t>Covid</a:t>
            </a:r>
            <a:r>
              <a:rPr lang="en-US" baseline="0" dirty="0"/>
              <a:t> — most of these have have been public hospitals in cities or rural hospitals that serve rural residents, many of whom are on Medicaid or Medicare.  </a:t>
            </a:r>
          </a:p>
          <a:p>
            <a:r>
              <a:rPr lang="en-US" baseline="0" dirty="0"/>
              <a:t>NYS has seen fewer hospitals close than states that failed to expand Medicaid and states with less a robust healthcare insurance safety net, but NYS has seen scores of hospitals merge into ever larger hospital corporations.</a:t>
            </a:r>
          </a:p>
          <a:p>
            <a:r>
              <a:rPr lang="en-US" baseline="0" dirty="0"/>
              <a:t>For –profit Insurance also plays a role in shuttering hospital beds and hospitals, particularly in rural areas</a:t>
            </a:r>
            <a:r>
              <a:rPr lang="is-IS" baseline="0" dirty="0"/>
              <a:t>…</a:t>
            </a:r>
            <a:endParaRPr lang="en-US" baseline="0" dirty="0"/>
          </a:p>
          <a:p>
            <a:r>
              <a:rPr lang="en-US" baseline="0" dirty="0"/>
              <a:t>The number of hospital beds in the US has dropped 60% since 1975 , despite our population increasing by 50% — our for-profit healthcare system regards beds as costs, not public health assets</a:t>
            </a:r>
          </a:p>
          <a:p>
            <a:endParaRPr lang="en-US" baseline="0" dirty="0"/>
          </a:p>
          <a:p>
            <a:r>
              <a:rPr lang="en-US" sz="1300" kern="1200" dirty="0">
                <a:solidFill>
                  <a:schemeClr val="tx1"/>
                </a:solidFill>
                <a:effectLst/>
                <a:latin typeface="+mn-lt"/>
                <a:ea typeface="+mn-ea"/>
                <a:cs typeface="+mn-cs"/>
              </a:rPr>
              <a:t>Across the country, 166 rural hospitals have closed over the past 15 years.</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47 filed for bankruptcy just in 2020.</a:t>
            </a:r>
          </a:p>
          <a:p>
            <a:r>
              <a:rPr lang="en-US" sz="1300" kern="1200" dirty="0">
                <a:solidFill>
                  <a:schemeClr val="tx1"/>
                </a:solidFill>
                <a:effectLst/>
                <a:latin typeface="+mn-lt"/>
                <a:ea typeface="+mn-ea"/>
                <a:cs typeface="+mn-cs"/>
              </a:rPr>
              <a:t>40% of the rest are in dire straits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In the map at the bottom, purple means that more than </a:t>
            </a:r>
            <a:r>
              <a:rPr lang="en-US" sz="1300" b="1" kern="1200" dirty="0">
                <a:solidFill>
                  <a:schemeClr val="tx1"/>
                </a:solidFill>
                <a:effectLst/>
                <a:latin typeface="+mn-lt"/>
                <a:ea typeface="+mn-ea"/>
                <a:cs typeface="+mn-cs"/>
              </a:rPr>
              <a:t>half that state’s</a:t>
            </a:r>
            <a:r>
              <a:rPr lang="en-US" sz="1300" kern="1200" dirty="0">
                <a:solidFill>
                  <a:schemeClr val="tx1"/>
                </a:solidFill>
                <a:effectLst/>
                <a:latin typeface="+mn-lt"/>
                <a:ea typeface="+mn-ea"/>
                <a:cs typeface="+mn-cs"/>
              </a:rPr>
              <a:t> rural hospitals could close soon; </a:t>
            </a:r>
            <a:r>
              <a:rPr lang="en-US" sz="1300" kern="1200" dirty="0" err="1">
                <a:solidFill>
                  <a:schemeClr val="tx1"/>
                </a:solidFill>
                <a:effectLst/>
                <a:latin typeface="+mn-lt"/>
                <a:ea typeface="+mn-ea"/>
                <a:cs typeface="+mn-cs"/>
              </a:rPr>
              <a:t>fuschia</a:t>
            </a:r>
            <a:r>
              <a:rPr lang="en-US" sz="1300" kern="1200" dirty="0">
                <a:solidFill>
                  <a:schemeClr val="tx1"/>
                </a:solidFill>
                <a:effectLst/>
                <a:latin typeface="+mn-lt"/>
                <a:ea typeface="+mn-ea"/>
                <a:cs typeface="+mn-cs"/>
              </a:rPr>
              <a:t> means 20-50% are at risk.</a:t>
            </a:r>
          </a:p>
          <a:p>
            <a:r>
              <a:rPr lang="en-US" sz="1300" i="1" kern="1200" dirty="0">
                <a:solidFill>
                  <a:schemeClr val="tx1"/>
                </a:solidFill>
                <a:effectLst/>
                <a:latin typeface="+mn-lt"/>
                <a:ea typeface="+mn-ea"/>
                <a:cs typeface="+mn-cs"/>
              </a:rPr>
              <a:t>But there’s worse news, hospitals that stay open are cutting services, like behavioral health (substance abuse), and maternity wards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0B500BE-EE27-D744-A8F1-9D5BAD3D15BC}" type="slidenum">
              <a:rPr lang="en-US" smtClean="0"/>
              <a:t>13</a:t>
            </a:fld>
            <a:endParaRPr lang="en-US"/>
          </a:p>
        </p:txBody>
      </p:sp>
    </p:spTree>
    <p:extLst>
      <p:ext uri="{BB962C8B-B14F-4D97-AF65-F5344CB8AC3E}">
        <p14:creationId xmlns:p14="http://schemas.microsoft.com/office/powerpoint/2010/main" val="164630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Worse even than hospitals closing, the for-profit system rewards market power so you’ve likely noticed how many small hospitals are being acquired into giant hospital “systems.” Unlike the previous map, the hospital doesn’t close but it often curtails or closes its obstetric services … note how very many of the 3000 counties in the US are black, dark blue, or teal. No wonder the March of Dimes is sounding the alarm about maternity deserts … .and when maternity wards close, ob-gyn specialists depart … and prenatal  and postnatal care suffers.  </a:t>
            </a:r>
          </a:p>
          <a:p>
            <a:r>
              <a:rPr lang="en-US" sz="1300" kern="1200" dirty="0">
                <a:solidFill>
                  <a:schemeClr val="tx1"/>
                </a:solidFill>
                <a:effectLst/>
                <a:latin typeface="+mn-lt"/>
                <a:ea typeface="+mn-ea"/>
                <a:cs typeface="+mn-cs"/>
              </a:rPr>
              <a:t>When maternity wards close, obstetricians and mid-wives relocate.</a:t>
            </a:r>
          </a:p>
          <a:p>
            <a:r>
              <a:rPr lang="en-US" sz="1300" kern="1200" dirty="0">
                <a:solidFill>
                  <a:schemeClr val="tx1"/>
                </a:solidFill>
                <a:effectLst/>
                <a:latin typeface="+mn-lt"/>
                <a:ea typeface="+mn-ea"/>
                <a:cs typeface="+mn-cs"/>
              </a:rPr>
              <a:t>On this map, the 90 counties marked in black show where hospitals closed.  </a:t>
            </a:r>
          </a:p>
          <a:p>
            <a:r>
              <a:rPr lang="en-US" sz="1300" kern="1200" dirty="0">
                <a:solidFill>
                  <a:schemeClr val="tx1"/>
                </a:solidFill>
                <a:effectLst/>
                <a:latin typeface="+mn-lt"/>
                <a:ea typeface="+mn-ea"/>
                <a:cs typeface="+mn-cs"/>
              </a:rPr>
              <a:t>The blue shows counties where hospitals shut down obstetric services — no maternity wards, no obstetricians, no mid-wives.  </a:t>
            </a:r>
          </a:p>
          <a:p>
            <a:r>
              <a:rPr lang="en-US" sz="1300" i="1" kern="1200" dirty="0">
                <a:solidFill>
                  <a:schemeClr val="tx1"/>
                </a:solidFill>
                <a:effectLst/>
                <a:latin typeface="+mn-lt"/>
                <a:ea typeface="+mn-ea"/>
                <a:cs typeface="+mn-cs"/>
              </a:rPr>
              <a:t>What happens when Americans live 40 miles to 200 miles from the nearest ob-gyn facility? </a:t>
            </a:r>
            <a:endParaRPr lang="en-US" dirty="0"/>
          </a:p>
          <a:p>
            <a:r>
              <a:rPr lang="en-US" dirty="0"/>
              <a:t>So what does that mean for the health outcomes of American mothers and infants?</a:t>
            </a:r>
          </a:p>
        </p:txBody>
      </p:sp>
      <p:sp>
        <p:nvSpPr>
          <p:cNvPr id="4" name="Slide Number Placeholder 3"/>
          <p:cNvSpPr>
            <a:spLocks noGrp="1"/>
          </p:cNvSpPr>
          <p:nvPr>
            <p:ph type="sldNum" sz="quarter" idx="10"/>
          </p:nvPr>
        </p:nvSpPr>
        <p:spPr/>
        <p:txBody>
          <a:bodyPr/>
          <a:lstStyle/>
          <a:p>
            <a:fld id="{50B500BE-EE27-D744-A8F1-9D5BAD3D15BC}" type="slidenum">
              <a:rPr lang="en-US" smtClean="0"/>
              <a:t>14</a:t>
            </a:fld>
            <a:endParaRPr lang="en-US"/>
          </a:p>
        </p:txBody>
      </p:sp>
    </p:spTree>
    <p:extLst>
      <p:ext uri="{BB962C8B-B14F-4D97-AF65-F5344CB8AC3E}">
        <p14:creationId xmlns:p14="http://schemas.microsoft.com/office/powerpoint/2010/main" val="246887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red line shows the US trend, the black lines show a dozen peers BUT, according to the WHO, out of 183 countries, </a:t>
            </a:r>
            <a:r>
              <a:rPr lang="en-US" sz="1300" u="sng" kern="1200" dirty="0">
                <a:solidFill>
                  <a:schemeClr val="tx1"/>
                </a:solidFill>
                <a:effectLst/>
                <a:latin typeface="+mn-lt"/>
                <a:ea typeface="+mn-ea"/>
                <a:cs typeface="+mn-cs"/>
                <a:hlinkClick r:id="rId3"/>
              </a:rPr>
              <a:t>157 countries decreased their maternal mortality between 2000 and 2013</a:t>
            </a:r>
            <a:r>
              <a:rPr lang="en-US" sz="1300" kern="1200" dirty="0">
                <a:solidFill>
                  <a:schemeClr val="tx1"/>
                </a:solidFill>
                <a:effectLst/>
                <a:latin typeface="+mn-lt"/>
                <a:ea typeface="+mn-ea"/>
                <a:cs typeface="+mn-cs"/>
              </a:rPr>
              <a:t> — when the US rate rose, steeply, 157 black lines went the other direction</a:t>
            </a:r>
          </a:p>
          <a:p>
            <a:r>
              <a:rPr lang="en-US" sz="1300" kern="1200" dirty="0">
                <a:solidFill>
                  <a:schemeClr val="tx1"/>
                </a:solidFill>
                <a:effectLst/>
                <a:latin typeface="+mn-lt"/>
                <a:ea typeface="+mn-ea"/>
                <a:cs typeface="+mn-cs"/>
              </a:rPr>
              <a:t>Of the </a:t>
            </a:r>
            <a:r>
              <a:rPr lang="en-US" sz="1300" u="sng" kern="1200" dirty="0">
                <a:solidFill>
                  <a:schemeClr val="tx1"/>
                </a:solidFill>
                <a:effectLst/>
                <a:latin typeface="+mn-lt"/>
                <a:ea typeface="+mn-ea"/>
                <a:cs typeface="+mn-cs"/>
                <a:hlinkClick r:id="rId4"/>
              </a:rPr>
              <a:t>31 OECD countries</a:t>
            </a:r>
            <a:r>
              <a:rPr lang="en-US" sz="1300" kern="1200" dirty="0">
                <a:solidFill>
                  <a:schemeClr val="tx1"/>
                </a:solidFill>
                <a:effectLst/>
                <a:latin typeface="+mn-lt"/>
                <a:ea typeface="+mn-ea"/>
                <a:cs typeface="+mn-cs"/>
              </a:rPr>
              <a:t>, only Mexico has worse maternal mortality.</a:t>
            </a:r>
          </a:p>
          <a:p>
            <a:r>
              <a:rPr lang="en-US" sz="1300" kern="1200" dirty="0">
                <a:solidFill>
                  <a:schemeClr val="tx1"/>
                </a:solidFill>
                <a:effectLst/>
                <a:latin typeface="+mn-lt"/>
                <a:ea typeface="+mn-ea"/>
                <a:cs typeface="+mn-cs"/>
              </a:rPr>
              <a:t>Black mothers die at 3 or more times the rate of white mothers.</a:t>
            </a:r>
          </a:p>
          <a:p>
            <a:r>
              <a:rPr lang="en-US" sz="1300" kern="1200" dirty="0">
                <a:solidFill>
                  <a:schemeClr val="tx1"/>
                </a:solidFill>
                <a:effectLst/>
                <a:latin typeface="+mn-lt"/>
                <a:ea typeface="+mn-ea"/>
                <a:cs typeface="+mn-cs"/>
              </a:rPr>
              <a:t>Rural areas are 2 to 3 times worse than urban areas </a:t>
            </a:r>
          </a:p>
          <a:p>
            <a:r>
              <a:rPr lang="en-US" sz="1300" kern="1200" dirty="0">
                <a:solidFill>
                  <a:schemeClr val="tx1"/>
                </a:solidFill>
                <a:effectLst/>
                <a:latin typeface="+mn-lt"/>
                <a:ea typeface="+mn-ea"/>
                <a:cs typeface="+mn-cs"/>
              </a:rPr>
              <a:t>Our urban areas are 2-3 times worse than Europe’s</a:t>
            </a:r>
          </a:p>
          <a:p>
            <a:r>
              <a:rPr lang="en-US" sz="1300" i="1" kern="1200" dirty="0">
                <a:solidFill>
                  <a:schemeClr val="tx1"/>
                </a:solidFill>
                <a:effectLst/>
                <a:latin typeface="+mn-lt"/>
                <a:ea typeface="+mn-ea"/>
                <a:cs typeface="+mn-cs"/>
              </a:rPr>
              <a:t>Thirty years ago, too many American mothers died of pregnancy-related reasons.  </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Since then, many countries have halved their death rates — ours have almost doubled.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15</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732746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map shows all 3000 US counties,— the darker coloring shows counties with worse shortages of primary care doctors — and dark blue means NO primary care doctor.</a:t>
            </a:r>
          </a:p>
          <a:p>
            <a:r>
              <a:rPr lang="en-US" sz="1300" kern="1200" dirty="0">
                <a:solidFill>
                  <a:schemeClr val="tx1"/>
                </a:solidFill>
                <a:effectLst/>
                <a:latin typeface="+mn-lt"/>
                <a:ea typeface="+mn-ea"/>
                <a:cs typeface="+mn-cs"/>
              </a:rPr>
              <a:t>Primary care isn’t profitable. It’s reimbursed at lower rates.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Medical schools discourage students from entering primary care. </a:t>
            </a:r>
          </a:p>
          <a:p>
            <a:r>
              <a:rPr lang="en-US" sz="1300" kern="1200" dirty="0">
                <a:solidFill>
                  <a:schemeClr val="tx1"/>
                </a:solidFill>
                <a:effectLst/>
                <a:latin typeface="+mn-lt"/>
                <a:ea typeface="+mn-ea"/>
                <a:cs typeface="+mn-cs"/>
              </a:rPr>
              <a:t>Yet the “family doctor” who knows you and your medical history is the backbone of good care — or was, thirty years ago.</a:t>
            </a:r>
          </a:p>
          <a:p>
            <a:r>
              <a:rPr lang="en-US" sz="1300" kern="1200" dirty="0">
                <a:solidFill>
                  <a:schemeClr val="tx1"/>
                </a:solidFill>
                <a:effectLst/>
                <a:latin typeface="+mn-lt"/>
                <a:ea typeface="+mn-ea"/>
                <a:cs typeface="+mn-cs"/>
              </a:rPr>
              <a:t>Across the 3000 US counties, only the pale blue counties have enough family doctors. </a:t>
            </a:r>
          </a:p>
          <a:p>
            <a:r>
              <a:rPr lang="en-US" sz="1300" kern="1200" dirty="0">
                <a:solidFill>
                  <a:schemeClr val="tx1"/>
                </a:solidFill>
                <a:effectLst/>
                <a:latin typeface="+mn-lt"/>
                <a:ea typeface="+mn-ea"/>
                <a:cs typeface="+mn-cs"/>
              </a:rPr>
              <a:t>Looking at the entire US map, it’s frightening how our rich country — especially rural and poor areas —lacks primary care doctors.  </a:t>
            </a:r>
          </a:p>
          <a:p>
            <a:r>
              <a:rPr lang="en-US" sz="1300" kern="1200" dirty="0">
                <a:solidFill>
                  <a:schemeClr val="tx1"/>
                </a:solidFill>
                <a:effectLst/>
                <a:latin typeface="+mn-lt"/>
                <a:ea typeface="+mn-ea"/>
                <a:cs typeface="+mn-cs"/>
              </a:rPr>
              <a:t> And note: much of rural America lacks broadband  … so telemedicine isn’t an option.  This is why we’re asking supporters of our healthcare concurrence to also support the Digital Equity concurrence.  </a:t>
            </a:r>
          </a:p>
          <a:p>
            <a:r>
              <a:rPr lang="en-US" sz="1300" i="1" kern="1200" dirty="0">
                <a:solidFill>
                  <a:schemeClr val="tx1"/>
                </a:solidFill>
                <a:effectLst/>
                <a:latin typeface="+mn-lt"/>
                <a:ea typeface="+mn-ea"/>
                <a:cs typeface="+mn-cs"/>
              </a:rPr>
              <a:t>Now that we’ve set the stage for why a HC position adopted 30 years ago might need updating, let’s discuss the NYS Study and the proposed concurrence</a:t>
            </a:r>
            <a:r>
              <a:rPr lang="en-US" dirty="0">
                <a:effectLst/>
              </a:rPr>
              <a:t> </a:t>
            </a:r>
            <a:endParaRPr lang="en-US" sz="1300" kern="1200" dirty="0">
              <a:solidFill>
                <a:schemeClr val="tx1"/>
              </a:solidFill>
              <a:effectLst/>
              <a:latin typeface="+mn-lt"/>
              <a:ea typeface="+mn-ea"/>
              <a:cs typeface="+mn-cs"/>
            </a:endParaRP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 could show you similar maps of hospital beds.  In NYS, for example, we had 40% more hospital beds in 2000 than we do now. No wonder the pandemic is close to breaking our healthcare system.</a:t>
            </a:r>
          </a:p>
          <a:p>
            <a:r>
              <a:rPr lang="en-US" sz="1300" kern="1200" dirty="0">
                <a:solidFill>
                  <a:schemeClr val="tx1"/>
                </a:solidFill>
                <a:effectLst/>
                <a:latin typeface="+mn-lt"/>
                <a:ea typeface="+mn-ea"/>
                <a:cs typeface="+mn-cs"/>
              </a:rPr>
              <a:t>Compared to other countries, </a:t>
            </a:r>
            <a:r>
              <a:rPr lang="en-US" sz="1300" u="sng" kern="1200" dirty="0">
                <a:solidFill>
                  <a:schemeClr val="tx1"/>
                </a:solidFill>
                <a:effectLst/>
                <a:latin typeface="+mn-lt"/>
                <a:ea typeface="+mn-ea"/>
                <a:cs typeface="+mn-cs"/>
                <a:hlinkClick r:id="rId3"/>
              </a:rPr>
              <a:t>we have far fewer hospital beds </a:t>
            </a:r>
            <a:r>
              <a:rPr lang="en-US" sz="1300" kern="1200" dirty="0">
                <a:solidFill>
                  <a:schemeClr val="tx1"/>
                </a:solidFill>
                <a:effectLst/>
                <a:latin typeface="+mn-lt"/>
                <a:ea typeface="+mn-ea"/>
                <a:cs typeface="+mn-cs"/>
              </a:rPr>
              <a:t>., only 2.8 beds per 1,000 people  — France has more than double that; South Korea has more than 4 times as many. </a:t>
            </a:r>
          </a:p>
          <a:p>
            <a:r>
              <a:rPr lang="en-US" sz="1300" kern="1200" dirty="0">
                <a:solidFill>
                  <a:schemeClr val="tx1"/>
                </a:solidFill>
                <a:effectLst/>
                <a:latin typeface="+mn-lt"/>
                <a:ea typeface="+mn-ea"/>
                <a:cs typeface="+mn-cs"/>
              </a:rPr>
              <a:t>Manhattan — the most densely populated county in the US, and one of most densely populated areas in the world — reveals the wealth of its neighborhoods by their density of healthcare providers. Particularly, the  Upper East Side with 168K people/sq mile — has a dozen prestigious hospitals, and doctors’ offices on almost every block.  Life expectancy in those ZIP codes exceeds life expectancy a few blocks north by 11 years.</a:t>
            </a:r>
          </a:p>
          <a:p>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It’s a case study for how today’s for-profit funding of healthcare concentrates resources to maximize profitable customers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Over the past 3 decades have American HC has become increasingly unaffordable for all but high-income Americans, — medical debt triggers 2/3 of personal bankruptcies and most Americans will be in medical debt at some point in their lives</a:t>
            </a:r>
          </a:p>
          <a:p>
            <a:r>
              <a:rPr lang="en-US" sz="1300" kern="1200" dirty="0">
                <a:solidFill>
                  <a:schemeClr val="tx1"/>
                </a:solidFill>
                <a:effectLst/>
                <a:latin typeface="+mn-lt"/>
                <a:ea typeface="+mn-ea"/>
                <a:cs typeface="+mn-cs"/>
              </a:rPr>
              <a:t>Worse, American public health has gotten worse, relative to residents of our developed country peers — life expectancy, maternal and infant mortality, the health of those with chronic conditions. </a:t>
            </a:r>
          </a:p>
          <a:p>
            <a:r>
              <a:rPr lang="en-US" sz="1300" kern="1200" dirty="0">
                <a:solidFill>
                  <a:schemeClr val="tx1"/>
                </a:solidFill>
                <a:effectLst/>
                <a:latin typeface="+mn-lt"/>
                <a:ea typeface="+mn-ea"/>
                <a:cs typeface="+mn-cs"/>
              </a:rPr>
              <a:t>Now that we’ve set the stage for why a HC position adopted 30 years ago might need updating, let’s discuss what prompted the NYS Study Committee and what it did.</a:t>
            </a:r>
          </a:p>
          <a:p>
            <a:endParaRPr lang="en-US" sz="13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B500BE-EE27-D744-A8F1-9D5BAD3D15BC}" type="slidenum">
              <a:rPr lang="en-US" smtClean="0"/>
              <a:t>16</a:t>
            </a:fld>
            <a:endParaRPr lang="en-US"/>
          </a:p>
        </p:txBody>
      </p:sp>
    </p:spTree>
    <p:extLst>
      <p:ext uri="{BB962C8B-B14F-4D97-AF65-F5344CB8AC3E}">
        <p14:creationId xmlns:p14="http://schemas.microsoft.com/office/powerpoint/2010/main" val="4104806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n 2019, there was much public discussion about adopting a NY State single-payer system, so the New York State Board recommended that the 2019 Convention update our position on Financing of Healthcare. </a:t>
            </a:r>
          </a:p>
          <a:p>
            <a:r>
              <a:rPr lang="en-US" sz="1300" kern="1200" dirty="0">
                <a:solidFill>
                  <a:schemeClr val="tx1"/>
                </a:solidFill>
                <a:effectLst/>
                <a:latin typeface="+mn-lt"/>
                <a:ea typeface="+mn-ea"/>
                <a:cs typeface="+mn-cs"/>
              </a:rPr>
              <a:t>The board wanted to ensure member support and understanding of the existing position and its consequences.</a:t>
            </a:r>
          </a:p>
          <a:p>
            <a:r>
              <a:rPr lang="en-US" sz="1300" kern="1200" dirty="0">
                <a:solidFill>
                  <a:schemeClr val="tx1"/>
                </a:solidFill>
                <a:effectLst/>
                <a:latin typeface="+mn-lt"/>
                <a:ea typeface="+mn-ea"/>
                <a:cs typeface="+mn-cs"/>
              </a:rPr>
              <a:t>By the fall of 2019, a committee was formed consisting of seven members from various regions of the state, including three </a:t>
            </a:r>
            <a:r>
              <a:rPr lang="en-US" sz="1300" kern="1200" dirty="0" err="1">
                <a:solidFill>
                  <a:schemeClr val="tx1"/>
                </a:solidFill>
                <a:effectLst/>
                <a:latin typeface="+mn-lt"/>
                <a:ea typeface="+mn-ea"/>
                <a:cs typeface="+mn-cs"/>
              </a:rPr>
              <a:t>Ph.Ds</a:t>
            </a:r>
            <a:r>
              <a:rPr lang="en-US" sz="1300" kern="1200" dirty="0">
                <a:solidFill>
                  <a:schemeClr val="tx1"/>
                </a:solidFill>
                <a:effectLst/>
                <a:latin typeface="+mn-lt"/>
                <a:ea typeface="+mn-ea"/>
                <a:cs typeface="+mn-cs"/>
              </a:rPr>
              <a:t>, and four with experience in the delivery of Healthcare.  </a:t>
            </a:r>
          </a:p>
          <a:p>
            <a:r>
              <a:rPr lang="en-US" sz="1300" kern="1200" dirty="0">
                <a:solidFill>
                  <a:schemeClr val="tx1"/>
                </a:solidFill>
                <a:effectLst/>
                <a:latin typeface="+mn-lt"/>
                <a:ea typeface="+mn-ea"/>
                <a:cs typeface="+mn-cs"/>
              </a:rPr>
              <a:t>We compiled and summarized health policy sources and then culled them down to 50 footnoted pages of study materials, which included the two rewritten positions. </a:t>
            </a:r>
          </a:p>
          <a:p>
            <a:r>
              <a:rPr lang="en-US" sz="1300" kern="1200" dirty="0">
                <a:solidFill>
                  <a:schemeClr val="tx1"/>
                </a:solidFill>
                <a:effectLst/>
                <a:latin typeface="+mn-lt"/>
                <a:ea typeface="+mn-ea"/>
                <a:cs typeface="+mn-cs"/>
              </a:rPr>
              <a:t>In late fall of 2020, we sent the positions and study materials to local Leagues for Concurrence by March of 2021. </a:t>
            </a:r>
          </a:p>
          <a:p>
            <a:r>
              <a:rPr lang="en-US" sz="1300" kern="1200" dirty="0">
                <a:solidFill>
                  <a:schemeClr val="tx1"/>
                </a:solidFill>
                <a:effectLst/>
                <a:latin typeface="+mn-lt"/>
                <a:ea typeface="+mn-ea"/>
                <a:cs typeface="+mn-cs"/>
              </a:rPr>
              <a:t>Of the 31 Leagues who reported their discussions, all concurred with the Healthcare Position and all but one concurred with the Financing Position.</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17</a:t>
            </a:fld>
            <a:endParaRPr lang="en-US"/>
          </a:p>
        </p:txBody>
      </p:sp>
    </p:spTree>
    <p:extLst>
      <p:ext uri="{BB962C8B-B14F-4D97-AF65-F5344CB8AC3E}">
        <p14:creationId xmlns:p14="http://schemas.microsoft.com/office/powerpoint/2010/main" val="401408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deciding which language from the New York State positions to include in the concurrence statement, our HCUC — which is the group bringing this concurrence forward — looked at what was important to add to the US position, removing redundant and state-specific language from what is being offered.  </a:t>
            </a:r>
          </a:p>
          <a:p>
            <a:r>
              <a:rPr lang="en-US" sz="1300" kern="1200" dirty="0">
                <a:solidFill>
                  <a:schemeClr val="tx1"/>
                </a:solidFill>
                <a:effectLst/>
                <a:latin typeface="+mn-lt"/>
                <a:ea typeface="+mn-ea"/>
                <a:cs typeface="+mn-cs"/>
              </a:rPr>
              <a:t>When we look at the goals in the national position, they call for every resident of the US to have access to a basic level of quality care, distributed equitably, at a reasonable cost to patients, individuals, and taxpayers.</a:t>
            </a:r>
          </a:p>
          <a:p>
            <a:r>
              <a:rPr lang="en-US" sz="1300" kern="1200" dirty="0">
                <a:solidFill>
                  <a:schemeClr val="tx1"/>
                </a:solidFill>
                <a:effectLst/>
                <a:latin typeface="+mn-lt"/>
                <a:ea typeface="+mn-ea"/>
                <a:cs typeface="+mn-cs"/>
              </a:rPr>
              <a:t>As we go through these points, we have put national League’s wording in green and New York’s in purple so that you can clearly see what we propose to add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18</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2352167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Here’s what we want to add: protecting the vulnerable and, by doing that, protecting public health.</a:t>
            </a:r>
          </a:p>
          <a:p>
            <a:r>
              <a:rPr lang="en-US" sz="1300" kern="1200" dirty="0">
                <a:solidFill>
                  <a:schemeClr val="tx1"/>
                </a:solidFill>
                <a:effectLst/>
                <a:latin typeface="+mn-lt"/>
                <a:ea typeface="+mn-ea"/>
                <a:cs typeface="+mn-cs"/>
              </a:rPr>
              <a:t>The pandemic has certainly shown us that we need to add telemedicine and other innovative delivery settings to our repertoire and that we need to separate healthcare access from employment status.</a:t>
            </a:r>
          </a:p>
          <a:p>
            <a:r>
              <a:rPr lang="en-US" sz="1300" kern="1200" dirty="0">
                <a:solidFill>
                  <a:schemeClr val="tx1"/>
                </a:solidFill>
                <a:effectLst/>
                <a:latin typeface="+mn-lt"/>
                <a:ea typeface="+mn-ea"/>
                <a:cs typeface="+mn-cs"/>
              </a:rPr>
              <a:t>We’d add safe staffing which is defined as a minimum number of staff with specified training required to care for a specified number of patients at specified risk and needing particular kinds of care. To keep patients safe — and to keep staff safe.</a:t>
            </a:r>
          </a:p>
          <a:p>
            <a:r>
              <a:rPr lang="en-US" sz="1300" kern="1200" dirty="0">
                <a:solidFill>
                  <a:schemeClr val="tx1"/>
                </a:solidFill>
                <a:effectLst/>
                <a:latin typeface="+mn-lt"/>
                <a:ea typeface="+mn-ea"/>
                <a:cs typeface="+mn-cs"/>
              </a:rPr>
              <a:t>We spell out the right of patients to make their own healthcare decisions in consultation with whomever they choose.</a:t>
            </a:r>
          </a:p>
          <a:p>
            <a:r>
              <a:rPr lang="en-US" sz="1300" kern="1200" dirty="0">
                <a:solidFill>
                  <a:schemeClr val="tx1"/>
                </a:solidFill>
                <a:effectLst/>
                <a:latin typeface="+mn-lt"/>
                <a:ea typeface="+mn-ea"/>
                <a:cs typeface="+mn-cs"/>
              </a:rPr>
              <a:t>We call for cost controls to be evidence based – to show that they actually reduce costs for the whole system and that they don’t increase disparities of outcome</a:t>
            </a:r>
          </a:p>
          <a:p>
            <a:r>
              <a:rPr lang="en-US" sz="1300" kern="1200" dirty="0">
                <a:solidFill>
                  <a:schemeClr val="tx1"/>
                </a:solidFill>
                <a:effectLst/>
                <a:latin typeface="+mn-lt"/>
                <a:ea typeface="+mn-ea"/>
                <a:cs typeface="+mn-cs"/>
              </a:rPr>
              <a:t>We specifically add that the single-payer concept is viable and desirable for achieving the League’s national goals of affordable, equitable, universal healthcare and </a:t>
            </a:r>
          </a:p>
          <a:p>
            <a:r>
              <a:rPr lang="en-US" sz="1300" kern="1200" dirty="0">
                <a:solidFill>
                  <a:schemeClr val="tx1"/>
                </a:solidFill>
                <a:effectLst/>
                <a:latin typeface="+mn-lt"/>
                <a:ea typeface="+mn-ea"/>
                <a:cs typeface="+mn-cs"/>
              </a:rPr>
              <a:t>that States can act as laboratories of democracy by piloting state-based programs of universal HC until such time that a federal program is enacted.</a:t>
            </a:r>
          </a:p>
          <a:p>
            <a:r>
              <a:rPr lang="en-US" sz="1300" kern="1200" dirty="0">
                <a:solidFill>
                  <a:schemeClr val="tx1"/>
                </a:solidFill>
                <a:effectLst/>
                <a:latin typeface="+mn-lt"/>
                <a:ea typeface="+mn-ea"/>
                <a:cs typeface="+mn-cs"/>
              </a:rPr>
              <a:t>Additionally, we also call for regular assessment and transparent administration of the healthcare system.</a:t>
            </a:r>
            <a:r>
              <a:rPr lang="en-US" sz="1200"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19</a:t>
            </a:fld>
            <a:endParaRPr lang="en-US"/>
          </a:p>
        </p:txBody>
      </p:sp>
    </p:spTree>
    <p:extLst>
      <p:ext uri="{BB962C8B-B14F-4D97-AF65-F5344CB8AC3E}">
        <p14:creationId xmlns:p14="http://schemas.microsoft.com/office/powerpoint/2010/main" val="38171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Excerpts from those NY positions form the Concurrence Statement that we are asking you to recommend for consideration at the national Convention this June.  </a:t>
            </a:r>
          </a:p>
          <a:p>
            <a:r>
              <a:rPr lang="en-US" sz="1300" kern="1200" dirty="0">
                <a:solidFill>
                  <a:schemeClr val="tx1"/>
                </a:solidFill>
                <a:effectLst/>
                <a:latin typeface="+mn-lt"/>
                <a:ea typeface="+mn-ea"/>
                <a:cs typeface="+mn-cs"/>
              </a:rPr>
              <a:t>We’re glad you have joined us today to cover this ambitious agenda.</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2</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31128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slide shows you the actual wording of the goals in the existing national Healthcare Position</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20</a:t>
            </a:fld>
            <a:endParaRPr lang="en-US"/>
          </a:p>
        </p:txBody>
      </p:sp>
    </p:spTree>
    <p:extLst>
      <p:ext uri="{BB962C8B-B14F-4D97-AF65-F5344CB8AC3E}">
        <p14:creationId xmlns:p14="http://schemas.microsoft.com/office/powerpoint/2010/main" val="237181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slide shows you the actual wording of the language from the New York League’s positions that would be added to the existing national Healthcare Position.  </a:t>
            </a:r>
          </a:p>
          <a:p>
            <a:r>
              <a:rPr lang="en-US" sz="1300" kern="1200" dirty="0">
                <a:solidFill>
                  <a:schemeClr val="tx1"/>
                </a:solidFill>
                <a:effectLst/>
                <a:latin typeface="+mn-lt"/>
                <a:ea typeface="+mn-ea"/>
                <a:cs typeface="+mn-cs"/>
              </a:rPr>
              <a:t>It will be up to the national board to decide where to add this new language. I’m going to read it to you:</a:t>
            </a:r>
          </a:p>
          <a:p>
            <a:r>
              <a:rPr lang="en-US" sz="1300" b="1" kern="1200" dirty="0">
                <a:solidFill>
                  <a:schemeClr val="tx1"/>
                </a:solidFill>
                <a:effectLst/>
                <a:latin typeface="+mn-lt"/>
                <a:ea typeface="+mn-ea"/>
                <a:cs typeface="+mn-cs"/>
              </a:rPr>
              <a:t>GOALS </a:t>
            </a:r>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League supports regulatory incentives to encourage the development of cost-effective alternative ways of delivering and paying for health care. </a:t>
            </a:r>
          </a:p>
          <a:p>
            <a:r>
              <a:rPr lang="en-US" sz="1300" kern="1200" dirty="0">
                <a:solidFill>
                  <a:schemeClr val="tx1"/>
                </a:solidFill>
                <a:effectLst/>
                <a:latin typeface="+mn-lt"/>
                <a:ea typeface="+mn-ea"/>
                <a:cs typeface="+mn-cs"/>
              </a:rPr>
              <a:t>Delivery programs may take place in a variety of settings, including the home and online, and must provide quality care, </a:t>
            </a:r>
          </a:p>
          <a:p>
            <a:r>
              <a:rPr lang="en-US" sz="1300" kern="1200" dirty="0">
                <a:solidFill>
                  <a:schemeClr val="tx1"/>
                </a:solidFill>
                <a:effectLst/>
                <a:latin typeface="+mn-lt"/>
                <a:ea typeface="+mn-ea"/>
                <a:cs typeface="+mn-cs"/>
              </a:rPr>
              <a:t>	meaning consistent with “standard of care” guidelines, by trained and licensed personnel, staffed adequately to ensure their own and patient safety. </a:t>
            </a:r>
          </a:p>
          <a:p>
            <a:r>
              <a:rPr lang="en-US" sz="1300" kern="1200" dirty="0">
                <a:solidFill>
                  <a:schemeClr val="tx1"/>
                </a:solidFill>
                <a:effectLst/>
                <a:latin typeface="+mn-lt"/>
                <a:ea typeface="+mn-ea"/>
                <a:cs typeface="+mn-cs"/>
              </a:rPr>
              <a:t>As public health crises increasingly reveal, a health program should protect the health of its most vulnerable populations, urban and rural, in order to protect the health of everyone. In addition, all programs should be evaluated regularly. </a:t>
            </a:r>
          </a:p>
          <a:p>
            <a:r>
              <a:rPr lang="en-US" sz="1300" kern="1200" dirty="0">
                <a:solidFill>
                  <a:schemeClr val="tx1"/>
                </a:solidFill>
                <a:effectLst/>
                <a:latin typeface="+mn-lt"/>
                <a:ea typeface="+mn-ea"/>
                <a:cs typeface="+mn-cs"/>
              </a:rPr>
              <a:t>Decisions on medical procedures that would prolong life should be made jointly by patient, family, and physician. Patient decisions, including those made prior to need, should be respected.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21</a:t>
            </a:fld>
            <a:endParaRPr lang="en-US"/>
          </a:p>
        </p:txBody>
      </p:sp>
    </p:spTree>
    <p:extLst>
      <p:ext uri="{BB962C8B-B14F-4D97-AF65-F5344CB8AC3E}">
        <p14:creationId xmlns:p14="http://schemas.microsoft.com/office/powerpoint/2010/main" val="406439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slide shows the current wording of the national position as it relates to the financing of healthcare.</a:t>
            </a:r>
          </a:p>
          <a:p>
            <a:r>
              <a:rPr lang="en-US" sz="1300" kern="1200" dirty="0">
                <a:solidFill>
                  <a:schemeClr val="tx1"/>
                </a:solidFill>
                <a:effectLst/>
                <a:latin typeface="+mn-lt"/>
                <a:ea typeface="+mn-ea"/>
                <a:cs typeface="+mn-cs"/>
              </a:rPr>
              <a:t>You will note that the current wording doesn’t actually use the term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“single-payer” — although by calling for a </a:t>
            </a:r>
            <a:r>
              <a:rPr lang="en-US" sz="1300" b="1" kern="1200" dirty="0">
                <a:solidFill>
                  <a:schemeClr val="tx1"/>
                </a:solidFill>
                <a:effectLst/>
                <a:latin typeface="+mn-lt"/>
                <a:ea typeface="+mn-ea"/>
                <a:cs typeface="+mn-cs"/>
              </a:rPr>
              <a:t>national</a:t>
            </a:r>
            <a:r>
              <a:rPr lang="en-US" sz="1300" kern="1200" dirty="0">
                <a:solidFill>
                  <a:schemeClr val="tx1"/>
                </a:solidFill>
                <a:effectLst/>
                <a:latin typeface="+mn-lt"/>
                <a:ea typeface="+mn-ea"/>
                <a:cs typeface="+mn-cs"/>
              </a:rPr>
              <a:t> health insurance system financed through </a:t>
            </a:r>
            <a:r>
              <a:rPr lang="en-US" sz="1300" b="1" kern="1200" dirty="0">
                <a:solidFill>
                  <a:schemeClr val="tx1"/>
                </a:solidFill>
                <a:effectLst/>
                <a:latin typeface="+mn-lt"/>
                <a:ea typeface="+mn-ea"/>
                <a:cs typeface="+mn-cs"/>
              </a:rPr>
              <a:t>general</a:t>
            </a:r>
            <a:r>
              <a:rPr lang="en-US" sz="1300" kern="1200" dirty="0">
                <a:solidFill>
                  <a:schemeClr val="tx1"/>
                </a:solidFill>
                <a:effectLst/>
                <a:latin typeface="+mn-lt"/>
                <a:ea typeface="+mn-ea"/>
                <a:cs typeface="+mn-cs"/>
              </a:rPr>
              <a:t> taxes that provides </a:t>
            </a:r>
            <a:r>
              <a:rPr lang="en-US" sz="1300" b="1" kern="1200" dirty="0">
                <a:solidFill>
                  <a:schemeClr val="tx1"/>
                </a:solidFill>
                <a:effectLst/>
                <a:latin typeface="+mn-lt"/>
                <a:ea typeface="+mn-ea"/>
                <a:cs typeface="+mn-cs"/>
              </a:rPr>
              <a:t>universal</a:t>
            </a:r>
            <a:r>
              <a:rPr lang="en-US" sz="1300" kern="1200" dirty="0">
                <a:solidFill>
                  <a:schemeClr val="tx1"/>
                </a:solidFill>
                <a:effectLst/>
                <a:latin typeface="+mn-lt"/>
                <a:ea typeface="+mn-ea"/>
                <a:cs typeface="+mn-cs"/>
              </a:rPr>
              <a:t> access, it implicitly supports single-payer. Just as an aside, I want to point out that single-payer systems come in two main styles:  one like the VA</a:t>
            </a:r>
          </a:p>
          <a:p>
            <a:r>
              <a:rPr lang="en-US" sz="1300" kern="1200" dirty="0">
                <a:solidFill>
                  <a:schemeClr val="tx1"/>
                </a:solidFill>
                <a:effectLst/>
                <a:latin typeface="+mn-lt"/>
                <a:ea typeface="+mn-ea"/>
                <a:cs typeface="+mn-cs"/>
              </a:rPr>
              <a:t>where it is publicly funded and the providers are employees of the system – and one like Medicare where it is publicly funded but the medical professionals and hospitals are independent agents. The doctors and nurses work in private practice, partnerships, or as employees of private corporations… perhaps reimbursed by public funds but not employed by the government “</a:t>
            </a:r>
          </a:p>
          <a:p>
            <a:r>
              <a:rPr lang="en-US" sz="1300" kern="1200" dirty="0">
                <a:solidFill>
                  <a:schemeClr val="tx1"/>
                </a:solidFill>
                <a:effectLst/>
                <a:latin typeface="+mn-lt"/>
                <a:ea typeface="+mn-ea"/>
                <a:cs typeface="+mn-cs"/>
              </a:rPr>
              <a:t>And the call for a transition from employment-based insurance to universal access is a call for the unemployed, the disabled, the young and those whose employers don’t provide health insurance to </a:t>
            </a:r>
            <a:r>
              <a:rPr lang="en-US" sz="1300" b="1" kern="1200" dirty="0">
                <a:solidFill>
                  <a:schemeClr val="tx1"/>
                </a:solidFill>
                <a:effectLst/>
                <a:latin typeface="+mn-lt"/>
                <a:ea typeface="+mn-ea"/>
                <a:cs typeface="+mn-cs"/>
              </a:rPr>
              <a:t>all</a:t>
            </a:r>
            <a:r>
              <a:rPr lang="en-US" sz="1300" kern="1200" dirty="0">
                <a:solidFill>
                  <a:schemeClr val="tx1"/>
                </a:solidFill>
                <a:effectLst/>
                <a:latin typeface="+mn-lt"/>
                <a:ea typeface="+mn-ea"/>
                <a:cs typeface="+mn-cs"/>
              </a:rPr>
              <a:t> have access to healthcare.</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22</a:t>
            </a:fld>
            <a:endParaRPr lang="en-US"/>
          </a:p>
        </p:txBody>
      </p:sp>
    </p:spTree>
    <p:extLst>
      <p:ext uri="{BB962C8B-B14F-4D97-AF65-F5344CB8AC3E}">
        <p14:creationId xmlns:p14="http://schemas.microsoft.com/office/powerpoint/2010/main" val="362085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shows financing excerpts from the New York positions that would be added to the national one. The new position would make support for a single-payer system more explicit and provide the rationale.  </a:t>
            </a:r>
          </a:p>
          <a:p>
            <a:r>
              <a:rPr lang="en-US" sz="1300" kern="1200" dirty="0">
                <a:solidFill>
                  <a:schemeClr val="tx1"/>
                </a:solidFill>
                <a:effectLst/>
                <a:latin typeface="+mn-lt"/>
                <a:ea typeface="+mn-ea"/>
                <a:cs typeface="+mn-cs"/>
              </a:rPr>
              <a:t>It would strengthen the concept of separating health coverage from employment. </a:t>
            </a:r>
          </a:p>
          <a:p>
            <a:r>
              <a:rPr lang="en-US" sz="1300" kern="1200" dirty="0">
                <a:solidFill>
                  <a:schemeClr val="tx1"/>
                </a:solidFill>
                <a:effectLst/>
                <a:latin typeface="+mn-lt"/>
                <a:ea typeface="+mn-ea"/>
                <a:cs typeface="+mn-cs"/>
              </a:rPr>
              <a:t>We all recognize that Americans enjoy their mobility and, optimally, you’d have the same universal healthcare access regardless of the state you live in, with no gaps or waiting periods after you move</a:t>
            </a:r>
            <a:r>
              <a:rPr lang="en-US" dirty="0">
                <a:effectLst/>
              </a:rPr>
              <a:t> </a:t>
            </a:r>
          </a:p>
          <a:p>
            <a:r>
              <a:rPr lang="en-US" sz="1300" kern="1200" dirty="0">
                <a:solidFill>
                  <a:schemeClr val="tx1"/>
                </a:solidFill>
                <a:effectLst/>
                <a:latin typeface="+mn-lt"/>
                <a:ea typeface="+mn-ea"/>
                <a:cs typeface="+mn-cs"/>
              </a:rPr>
              <a:t>But this section recognizes the role individual states have traditionally played in piloting critical legislation — from seat belts to gay marriage, from drug laws to environmental protections.  </a:t>
            </a:r>
          </a:p>
          <a:p>
            <a:r>
              <a:rPr lang="en-US" sz="1300" kern="1200" dirty="0">
                <a:solidFill>
                  <a:schemeClr val="tx1"/>
                </a:solidFill>
                <a:effectLst/>
                <a:latin typeface="+mn-lt"/>
                <a:ea typeface="+mn-ea"/>
                <a:cs typeface="+mn-cs"/>
              </a:rPr>
              <a:t>It also recognizes the role the Canadian province of Saskatchewan played in 1962, demonstrating the feasibility of its single-payer healthcare, and prompting all of Canada to follow within a decade.  </a:t>
            </a:r>
          </a:p>
          <a:p>
            <a:r>
              <a:rPr lang="en-US" sz="1300" kern="1200" dirty="0">
                <a:solidFill>
                  <a:schemeClr val="tx1"/>
                </a:solidFill>
                <a:effectLst/>
                <a:latin typeface="+mn-lt"/>
                <a:ea typeface="+mn-ea"/>
                <a:cs typeface="+mn-cs"/>
              </a:rPr>
              <a:t>It also calls for continued federal funding as a necessary part of the funding mix before the League will support any state bill</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23</a:t>
            </a:fld>
            <a:endParaRPr lang="en-US"/>
          </a:p>
        </p:txBody>
      </p:sp>
    </p:spTree>
    <p:extLst>
      <p:ext uri="{BB962C8B-B14F-4D97-AF65-F5344CB8AC3E}">
        <p14:creationId xmlns:p14="http://schemas.microsoft.com/office/powerpoint/2010/main" val="153302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Some of the cost control methods listed in the national position – like mandatory second opinions and cost-sharing – have raised total system costs.  </a:t>
            </a:r>
          </a:p>
          <a:p>
            <a:r>
              <a:rPr lang="en-US" sz="1300" kern="1200" dirty="0">
                <a:solidFill>
                  <a:schemeClr val="tx1"/>
                </a:solidFill>
                <a:effectLst/>
                <a:latin typeface="+mn-lt"/>
                <a:ea typeface="+mn-ea"/>
                <a:cs typeface="+mn-cs"/>
              </a:rPr>
              <a:t>Remember, a concurrence cannot revise the wording of an existing position,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but it can add new wording</a:t>
            </a:r>
            <a:r>
              <a:rPr lang="en-US" dirty="0">
                <a:effectLst/>
              </a:rPr>
              <a:t> </a:t>
            </a:r>
            <a:r>
              <a:rPr lang="en-US" sz="1300" kern="1200" dirty="0">
                <a:solidFill>
                  <a:schemeClr val="tx1"/>
                </a:solidFill>
                <a:effectLst/>
                <a:latin typeface="+mn-lt"/>
                <a:ea typeface="+mn-ea"/>
                <a:cs typeface="+mn-cs"/>
              </a:rPr>
              <a:t>that is not in opposition. Everything in the NYS position was reviewed with this in mind</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24</a:t>
            </a:fld>
            <a:endParaRPr lang="en-US"/>
          </a:p>
        </p:txBody>
      </p:sp>
    </p:spTree>
    <p:extLst>
      <p:ext uri="{BB962C8B-B14F-4D97-AF65-F5344CB8AC3E}">
        <p14:creationId xmlns:p14="http://schemas.microsoft.com/office/powerpoint/2010/main" val="59466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slide and the next one would add to the national position on cost control.  </a:t>
            </a:r>
          </a:p>
          <a:p>
            <a:r>
              <a:rPr lang="en-US" sz="1300" kern="1200" dirty="0">
                <a:solidFill>
                  <a:schemeClr val="tx1"/>
                </a:solidFill>
                <a:effectLst/>
                <a:latin typeface="+mn-lt"/>
                <a:ea typeface="+mn-ea"/>
                <a:cs typeface="+mn-cs"/>
              </a:rPr>
              <a:t>Given the much-faster-than-inflation increase in healthcare costs since 1993 when the national Healthcare position was adopted, we in NYS require that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a:t>
            </a:r>
            <a:r>
              <a:rPr lang="en-US" sz="1300" b="1" kern="1200" dirty="0">
                <a:solidFill>
                  <a:schemeClr val="tx1"/>
                </a:solidFill>
                <a:effectLst/>
                <a:latin typeface="+mn-lt"/>
                <a:ea typeface="+mn-ea"/>
                <a:cs typeface="+mn-cs"/>
              </a:rPr>
              <a:t>specific cost-control methods </a:t>
            </a:r>
            <a:r>
              <a:rPr lang="en-US" sz="1300" strike="sngStrike" kern="1200" dirty="0">
                <a:solidFill>
                  <a:schemeClr val="tx1"/>
                </a:solidFill>
                <a:effectLst/>
                <a:latin typeface="+mn-lt"/>
                <a:ea typeface="+mn-ea"/>
                <a:cs typeface="+mn-cs"/>
              </a:rPr>
              <a:t>should</a:t>
            </a:r>
            <a:r>
              <a:rPr lang="en-US" sz="1300" b="1" kern="1200" dirty="0">
                <a:solidFill>
                  <a:schemeClr val="tx1"/>
                </a:solidFill>
                <a:effectLst/>
                <a:latin typeface="+mn-lt"/>
                <a:ea typeface="+mn-ea"/>
                <a:cs typeface="+mn-cs"/>
              </a:rPr>
              <a:t> reflect the most credible, </a:t>
            </a:r>
            <a:br>
              <a:rPr lang="en-US" sz="1300" b="1" kern="1200" dirty="0">
                <a:solidFill>
                  <a:schemeClr val="tx1"/>
                </a:solidFill>
                <a:effectLst/>
                <a:latin typeface="+mn-lt"/>
                <a:ea typeface="+mn-ea"/>
                <a:cs typeface="+mn-cs"/>
              </a:rPr>
            </a:br>
            <a:r>
              <a:rPr lang="en-US" sz="1300" b="1" kern="1200" dirty="0">
                <a:solidFill>
                  <a:schemeClr val="tx1"/>
                </a:solidFill>
                <a:effectLst/>
                <a:latin typeface="+mn-lt"/>
                <a:ea typeface="+mn-ea"/>
                <a:cs typeface="+mn-cs"/>
              </a:rPr>
              <a:t>		evidence-based research available on how </a:t>
            </a:r>
            <a:r>
              <a:rPr lang="en-US" sz="1300" kern="1200" dirty="0">
                <a:solidFill>
                  <a:schemeClr val="tx1"/>
                </a:solidFill>
                <a:effectLst/>
                <a:latin typeface="+mn-lt"/>
                <a:ea typeface="+mn-ea"/>
                <a:cs typeface="+mn-cs"/>
              </a:rPr>
              <a:t>healthcare financing 		policy affects</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a) equitable access to healthcare,</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b) overall quality of care for individuals and populations, and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c) total system costs of healthcare and its administration.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Methods used should not </a:t>
            </a:r>
            <a:r>
              <a:rPr lang="en-US" sz="1300" b="1" kern="1200" dirty="0">
                <a:solidFill>
                  <a:schemeClr val="tx1"/>
                </a:solidFill>
                <a:effectLst/>
                <a:latin typeface="+mn-lt"/>
                <a:ea typeface="+mn-ea"/>
                <a:cs typeface="+mn-cs"/>
              </a:rPr>
              <a:t>exacerbate disparities</a:t>
            </a:r>
            <a:r>
              <a:rPr lang="en-US" sz="1300" kern="1200" dirty="0">
                <a:solidFill>
                  <a:schemeClr val="tx1"/>
                </a:solidFill>
                <a:effectLst/>
                <a:latin typeface="+mn-lt"/>
                <a:ea typeface="+mn-ea"/>
                <a:cs typeface="+mn-cs"/>
              </a:rPr>
              <a:t> in health outcomes among marginalized residents.”</a:t>
            </a:r>
          </a:p>
          <a:p>
            <a:r>
              <a:rPr lang="en-US" sz="1300" kern="1200" dirty="0">
                <a:solidFill>
                  <a:schemeClr val="tx1"/>
                </a:solidFill>
                <a:effectLst/>
                <a:latin typeface="+mn-lt"/>
                <a:ea typeface="+mn-ea"/>
                <a:cs typeface="+mn-cs"/>
              </a:rPr>
              <a:t>The League has always called for universal access to healthcare, but our recent emphasis on Diversity, Equity and Inclusion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requires us to pay more attention to the way that certain cost control measures unfairly impact marginalized communities –</a:t>
            </a:r>
          </a:p>
          <a:p>
            <a:r>
              <a:rPr lang="en-US" sz="1300" kern="1200" dirty="0">
                <a:solidFill>
                  <a:schemeClr val="tx1"/>
                </a:solidFill>
                <a:effectLst/>
                <a:latin typeface="+mn-lt"/>
                <a:ea typeface="+mn-ea"/>
                <a:cs typeface="+mn-cs"/>
              </a:rPr>
              <a:t> and by that we mean rural residents, people living in urban healthcare deserts, people who identify as non-binary or LGBTQ, non-English speakers, the incarcerated, the undocumented as well as people of color and specific ethnicities.</a:t>
            </a:r>
          </a:p>
          <a:p>
            <a:r>
              <a:rPr lang="en-US" sz="1300" kern="1200" dirty="0">
                <a:solidFill>
                  <a:schemeClr val="tx1"/>
                </a:solidFill>
                <a:effectLst/>
                <a:latin typeface="+mn-lt"/>
                <a:ea typeface="+mn-ea"/>
                <a:cs typeface="+mn-cs"/>
              </a:rPr>
              <a:t>Reduction of administrative costs is a key benefit in a single-payer system,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since it eliminates the need for providers to employ a </a:t>
            </a:r>
            <a:r>
              <a:rPr lang="en-US" sz="1300" b="1" kern="1200" dirty="0">
                <a:solidFill>
                  <a:schemeClr val="tx1"/>
                </a:solidFill>
                <a:effectLst/>
                <a:latin typeface="+mn-lt"/>
                <a:ea typeface="+mn-ea"/>
                <a:cs typeface="+mn-cs"/>
              </a:rPr>
              <a:t>brigade</a:t>
            </a:r>
            <a:r>
              <a:rPr lang="en-US" sz="1300" kern="1200" dirty="0">
                <a:solidFill>
                  <a:schemeClr val="tx1"/>
                </a:solidFill>
                <a:effectLst/>
                <a:latin typeface="+mn-lt"/>
                <a:ea typeface="+mn-ea"/>
                <a:cs typeface="+mn-cs"/>
              </a:rPr>
              <a:t> of billers and coders to keep up with the requirements of multiple insurers, </a:t>
            </a:r>
          </a:p>
          <a:p>
            <a:r>
              <a:rPr lang="en-US" sz="1300" kern="1200" dirty="0">
                <a:solidFill>
                  <a:schemeClr val="tx1"/>
                </a:solidFill>
                <a:effectLst/>
                <a:latin typeface="+mn-lt"/>
                <a:ea typeface="+mn-ea"/>
                <a:cs typeface="+mn-cs"/>
              </a:rPr>
              <a:t>	just as it eliminates the </a:t>
            </a:r>
            <a:r>
              <a:rPr lang="en-US" sz="1300" b="1" kern="1200" dirty="0">
                <a:solidFill>
                  <a:schemeClr val="tx1"/>
                </a:solidFill>
                <a:effectLst/>
                <a:latin typeface="+mn-lt"/>
                <a:ea typeface="+mn-ea"/>
                <a:cs typeface="+mn-cs"/>
              </a:rPr>
              <a:t>brigade</a:t>
            </a:r>
            <a:r>
              <a:rPr lang="en-US" sz="1300" kern="1200" dirty="0">
                <a:solidFill>
                  <a:schemeClr val="tx1"/>
                </a:solidFill>
                <a:effectLst/>
                <a:latin typeface="+mn-lt"/>
                <a:ea typeface="+mn-ea"/>
                <a:cs typeface="+mn-cs"/>
              </a:rPr>
              <a:t> of insurance administrators whose jobs depend on denying and delaying care</a:t>
            </a:r>
          </a:p>
          <a:p>
            <a:r>
              <a:rPr lang="en-US" sz="1300" kern="1200" dirty="0">
                <a:solidFill>
                  <a:schemeClr val="tx1"/>
                </a:solidFill>
                <a:effectLst/>
                <a:latin typeface="+mn-lt"/>
                <a:ea typeface="+mn-ea"/>
                <a:cs typeface="+mn-cs"/>
              </a:rPr>
              <a:t>and we have the experience of single-payer systems like the VA and Medicare where administrative costs are less than 3% of total costs – not the 15-20% or even 30% of for-profit insurers.</a:t>
            </a:r>
          </a:p>
          <a:p>
            <a:r>
              <a:rPr lang="en-US" sz="1300" kern="1200" dirty="0">
                <a:solidFill>
                  <a:schemeClr val="tx1"/>
                </a:solidFill>
                <a:effectLst/>
                <a:latin typeface="+mn-lt"/>
                <a:ea typeface="+mn-ea"/>
                <a:cs typeface="+mn-cs"/>
              </a:rPr>
              <a:t>Negotiating volume discounts with pharmaceutical companies would likely achieve the 50% savings achieved by the Veteran’s Administration for 6M patients.</a:t>
            </a:r>
            <a:r>
              <a:rPr lang="en-US" dirty="0">
                <a:effectLst/>
              </a:rPr>
              <a:t> </a:t>
            </a:r>
            <a:endParaRPr lang="en-US" dirty="0"/>
          </a:p>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25</a:t>
            </a:fld>
            <a:endParaRPr lang="en-US"/>
          </a:p>
        </p:txBody>
      </p:sp>
    </p:spTree>
    <p:extLst>
      <p:ext uri="{BB962C8B-B14F-4D97-AF65-F5344CB8AC3E}">
        <p14:creationId xmlns:p14="http://schemas.microsoft.com/office/powerpoint/2010/main" val="138533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These cost-control methods reduce the overall costs of healthcare by reducing harm, </a:t>
            </a:r>
          </a:p>
          <a:p>
            <a:r>
              <a:rPr lang="en-US" sz="1300" kern="1200" dirty="0">
                <a:solidFill>
                  <a:schemeClr val="tx1"/>
                </a:solidFill>
                <a:effectLst/>
                <a:latin typeface="+mn-lt"/>
                <a:ea typeface="+mn-ea"/>
                <a:cs typeface="+mn-cs"/>
              </a:rPr>
              <a:t>	such as reducing malpractice errors by systematic quality improvements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or</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preventing serious disease with early intervention and regular health education.</a:t>
            </a:r>
          </a:p>
          <a:p>
            <a:r>
              <a:rPr lang="en-US" sz="1300" kern="1200" dirty="0">
                <a:solidFill>
                  <a:schemeClr val="tx1"/>
                </a:solidFill>
                <a:effectLst/>
                <a:latin typeface="+mn-lt"/>
                <a:ea typeface="+mn-ea"/>
                <a:cs typeface="+mn-cs"/>
              </a:rPr>
              <a:t>Today preventive care isn’t profitable for private insurers: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paying for preventive care for patients who change insurers represents costs but no savings.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When everyone in a state is in the same insurance pool, preventive care reduces the total cost for that person and reduces the overall system cost.</a:t>
            </a:r>
          </a:p>
          <a:p>
            <a:r>
              <a:rPr lang="en-US" sz="1300" kern="1200" dirty="0">
                <a:solidFill>
                  <a:schemeClr val="tx1"/>
                </a:solidFill>
                <a:effectLst/>
                <a:latin typeface="+mn-lt"/>
                <a:ea typeface="+mn-ea"/>
                <a:cs typeface="+mn-cs"/>
              </a:rPr>
              <a:t>Similarly, most people who need assistance with daily tasks prefer to remain in their own home, if possible,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and paying for short and long-term homecare is usually less expensive than institutionalization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because the patient continues to pay for their own housing and food</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26</a:t>
            </a:fld>
            <a:endParaRPr lang="en-US"/>
          </a:p>
        </p:txBody>
      </p:sp>
    </p:spTree>
    <p:extLst>
      <p:ext uri="{BB962C8B-B14F-4D97-AF65-F5344CB8AC3E}">
        <p14:creationId xmlns:p14="http://schemas.microsoft.com/office/powerpoint/2010/main" val="1809215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requirement for public participation in healthcare policy just makes explicit the League’s longstanding support for public input into all government decisions</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27</a:t>
            </a:fld>
            <a:endParaRPr lang="en-US"/>
          </a:p>
        </p:txBody>
      </p:sp>
    </p:spTree>
    <p:extLst>
      <p:ext uri="{BB962C8B-B14F-4D97-AF65-F5344CB8AC3E}">
        <p14:creationId xmlns:p14="http://schemas.microsoft.com/office/powerpoint/2010/main" val="374074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is the same page you saw before — legislation that encompasses them will reduce cost, improve public health, and make both access and outcomes more equitable.</a:t>
            </a:r>
          </a:p>
          <a:p>
            <a:r>
              <a:rPr lang="en-US" sz="1300" i="1" kern="1200" dirty="0">
                <a:solidFill>
                  <a:schemeClr val="tx1"/>
                </a:solidFill>
                <a:effectLst/>
                <a:latin typeface="+mn-lt"/>
                <a:ea typeface="+mn-ea"/>
                <a:cs typeface="+mn-cs"/>
              </a:rPr>
              <a:t>What has the pandemic taught us about our public health?</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28</a:t>
            </a:fld>
            <a:endParaRPr lang="en-US"/>
          </a:p>
        </p:txBody>
      </p:sp>
    </p:spTree>
    <p:extLst>
      <p:ext uri="{BB962C8B-B14F-4D97-AF65-F5344CB8AC3E}">
        <p14:creationId xmlns:p14="http://schemas.microsoft.com/office/powerpoint/2010/main" val="2755650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That white dotted line shows the G7 average life expectancy BEFORE the pandemic — our 6 peers outlived even White Americans by 3&amp;a half years </a:t>
            </a:r>
          </a:p>
          <a:p>
            <a:r>
              <a:rPr lang="en-US" sz="1300" kern="1200" dirty="0">
                <a:solidFill>
                  <a:schemeClr val="tx1"/>
                </a:solidFill>
                <a:effectLst/>
                <a:latin typeface="+mn-lt"/>
                <a:ea typeface="+mn-ea"/>
                <a:cs typeface="+mn-cs"/>
              </a:rPr>
              <a:t>And Whites outlived Blacks by more than 3&amp;a half years; who outlived Native Americans by yet another 3 </a:t>
            </a:r>
            <a:r>
              <a:rPr lang="en-US" sz="1300" kern="1200" dirty="0" err="1">
                <a:solidFill>
                  <a:schemeClr val="tx1"/>
                </a:solidFill>
                <a:effectLst/>
                <a:latin typeface="+mn-lt"/>
                <a:ea typeface="+mn-ea"/>
                <a:cs typeface="+mn-cs"/>
              </a:rPr>
              <a:t>yrs</a:t>
            </a:r>
            <a:r>
              <a:rPr lang="en-US" sz="1300" kern="1200" dirty="0">
                <a:solidFill>
                  <a:schemeClr val="tx1"/>
                </a:solidFill>
                <a:effectLst/>
                <a:latin typeface="+mn-lt"/>
                <a:ea typeface="+mn-ea"/>
                <a:cs typeface="+mn-cs"/>
              </a:rPr>
              <a:t> </a:t>
            </a:r>
          </a:p>
          <a:p>
            <a:r>
              <a:rPr lang="en-US" sz="1300" i="1" kern="1200" dirty="0">
                <a:solidFill>
                  <a:schemeClr val="tx1"/>
                </a:solidFill>
                <a:effectLst/>
                <a:latin typeface="+mn-lt"/>
                <a:ea typeface="+mn-ea"/>
                <a:cs typeface="+mn-cs"/>
              </a:rPr>
              <a:t>The </a:t>
            </a:r>
            <a:r>
              <a:rPr lang="is-IS" sz="1300" i="1" kern="1200" dirty="0">
                <a:solidFill>
                  <a:schemeClr val="tx1"/>
                </a:solidFill>
                <a:effectLst/>
                <a:latin typeface="+mn-lt"/>
                <a:ea typeface="+mn-ea"/>
                <a:cs typeface="+mn-cs"/>
              </a:rPr>
              <a:t>pandemic has worsened our health disparities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29</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68140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We’d like you to list your local League in the chat right now — so we know where you’re from — and to save time we are going to ask you to hold your questions till the end, but you can put them in the chat as we go</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3</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2352167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These columns show the worsening “gap” in American longevity — we died 2 years younger than peers in 2010 —and 3 years younger in 2018 </a:t>
            </a:r>
          </a:p>
          <a:p>
            <a:r>
              <a:rPr lang="en-US" sz="1300" kern="1200" dirty="0">
                <a:solidFill>
                  <a:schemeClr val="tx1"/>
                </a:solidFill>
                <a:effectLst/>
                <a:latin typeface="+mn-lt"/>
                <a:ea typeface="+mn-ea"/>
                <a:cs typeface="+mn-cs"/>
              </a:rPr>
              <a:t>In 2020, the gap rose 50% to 4.7 years.</a:t>
            </a:r>
          </a:p>
          <a:p>
            <a:r>
              <a:rPr lang="en-US" sz="1300" i="1" kern="1200" dirty="0">
                <a:solidFill>
                  <a:schemeClr val="tx1"/>
                </a:solidFill>
                <a:effectLst/>
                <a:latin typeface="+mn-lt"/>
                <a:ea typeface="+mn-ea"/>
                <a:cs typeface="+mn-cs"/>
              </a:rPr>
              <a:t>On average, this is bad … for the marginalized among us, it’s been catastrophic</a:t>
            </a:r>
            <a:r>
              <a:rPr lang="en-US" dirty="0">
                <a:effectLst/>
              </a:rPr>
              <a:t> </a:t>
            </a:r>
            <a:endParaRPr lang="en-US" sz="1400" dirty="0">
              <a:solidFill>
                <a:srgbClr val="0B50C3"/>
              </a:solidFill>
              <a:latin typeface="Gill Sans MT"/>
              <a:cs typeface="Gill Sans MT"/>
            </a:endParaRPr>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30</a:t>
            </a:fld>
            <a:endParaRPr lang="en-US"/>
          </a:p>
        </p:txBody>
      </p:sp>
    </p:spTree>
    <p:extLst>
      <p:ext uri="{BB962C8B-B14F-4D97-AF65-F5344CB8AC3E}">
        <p14:creationId xmlns:p14="http://schemas.microsoft.com/office/powerpoint/2010/main" val="51180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Life expectancy in France fell 7 months, in Germany 3 months.</a:t>
            </a:r>
          </a:p>
          <a:p>
            <a:r>
              <a:rPr lang="en-US" sz="1300" kern="1200" dirty="0">
                <a:solidFill>
                  <a:schemeClr val="tx1"/>
                </a:solidFill>
                <a:effectLst/>
                <a:latin typeface="+mn-lt"/>
                <a:ea typeface="+mn-ea"/>
                <a:cs typeface="+mn-cs"/>
              </a:rPr>
              <a:t>American whites lost 14 months, but Latinx and Blacks lost 3 years </a:t>
            </a:r>
            <a:r>
              <a:rPr lang="is-IS" sz="1300" kern="1200" dirty="0">
                <a:solidFill>
                  <a:schemeClr val="tx1"/>
                </a:solidFill>
                <a:effectLst/>
                <a:latin typeface="+mn-lt"/>
                <a:ea typeface="+mn-ea"/>
                <a:cs typeface="+mn-cs"/>
              </a:rPr>
              <a:t>… </a:t>
            </a:r>
            <a:r>
              <a:rPr lang="en-US" sz="1300" kern="1200" dirty="0">
                <a:solidFill>
                  <a:schemeClr val="tx1"/>
                </a:solidFill>
                <a:effectLst/>
                <a:latin typeface="+mn-lt"/>
                <a:ea typeface="+mn-ea"/>
                <a:cs typeface="+mn-cs"/>
              </a:rPr>
              <a:t>American Blacks now die almost ten years younger than G6 residents </a:t>
            </a:r>
          </a:p>
          <a:p>
            <a:r>
              <a:rPr lang="en-US" sz="1300" kern="1200" dirty="0">
                <a:solidFill>
                  <a:schemeClr val="tx1"/>
                </a:solidFill>
                <a:effectLst/>
                <a:latin typeface="+mn-lt"/>
                <a:ea typeface="+mn-ea"/>
                <a:cs typeface="+mn-cs"/>
              </a:rPr>
              <a:t>Harlem, the South Bronx, and East Bronx lost ½% to 1% of their residents — it’s like having 3.3 Million Americans die</a:t>
            </a:r>
          </a:p>
          <a:p>
            <a:r>
              <a:rPr lang="en-US" sz="1300" kern="1200" dirty="0">
                <a:solidFill>
                  <a:schemeClr val="tx1"/>
                </a:solidFill>
                <a:effectLst/>
                <a:latin typeface="+mn-lt"/>
                <a:ea typeface="+mn-ea"/>
                <a:cs typeface="+mn-cs"/>
              </a:rPr>
              <a:t>— Covid has killed Black and Indigenous People— at 3-to-</a:t>
            </a:r>
            <a:r>
              <a:rPr lang="en-US" sz="1300" b="1" kern="1200" dirty="0">
                <a:solidFill>
                  <a:schemeClr val="tx1"/>
                </a:solidFill>
                <a:effectLst/>
                <a:latin typeface="+mn-lt"/>
                <a:ea typeface="+mn-ea"/>
                <a:cs typeface="+mn-cs"/>
              </a:rPr>
              <a:t>5 times </a:t>
            </a:r>
            <a:r>
              <a:rPr lang="en-US" sz="1300" kern="1200" dirty="0">
                <a:solidFill>
                  <a:schemeClr val="tx1"/>
                </a:solidFill>
                <a:effectLst/>
                <a:latin typeface="+mn-lt"/>
                <a:ea typeface="+mn-ea"/>
                <a:cs typeface="+mn-cs"/>
              </a:rPr>
              <a:t>the rate of Whites — </a:t>
            </a:r>
            <a:r>
              <a:rPr lang="en-US" sz="1300" b="1" kern="1200" dirty="0">
                <a:solidFill>
                  <a:schemeClr val="tx1"/>
                </a:solidFill>
                <a:effectLst/>
                <a:latin typeface="+mn-lt"/>
                <a:ea typeface="+mn-ea"/>
                <a:cs typeface="+mn-cs"/>
              </a:rPr>
              <a:t>and</a:t>
            </a:r>
            <a:r>
              <a:rPr lang="en-US" sz="1300" kern="1200" dirty="0">
                <a:solidFill>
                  <a:schemeClr val="tx1"/>
                </a:solidFill>
                <a:effectLst/>
                <a:latin typeface="+mn-lt"/>
                <a:ea typeface="+mn-ea"/>
                <a:cs typeface="+mn-cs"/>
              </a:rPr>
              <a:t> at </a:t>
            </a:r>
            <a:r>
              <a:rPr lang="en-US" sz="1300" b="1" kern="1200" dirty="0">
                <a:solidFill>
                  <a:schemeClr val="tx1"/>
                </a:solidFill>
                <a:effectLst/>
                <a:latin typeface="+mn-lt"/>
                <a:ea typeface="+mn-ea"/>
                <a:cs typeface="+mn-cs"/>
              </a:rPr>
              <a:t>much</a:t>
            </a:r>
            <a:r>
              <a:rPr lang="en-US" sz="1300" kern="1200" dirty="0">
                <a:solidFill>
                  <a:schemeClr val="tx1"/>
                </a:solidFill>
                <a:effectLst/>
                <a:latin typeface="+mn-lt"/>
                <a:ea typeface="+mn-ea"/>
                <a:cs typeface="+mn-cs"/>
              </a:rPr>
              <a:t> earlier ages.  </a:t>
            </a:r>
          </a:p>
          <a:p>
            <a:r>
              <a:rPr lang="en-US" sz="1300" i="1" kern="1200" dirty="0">
                <a:solidFill>
                  <a:schemeClr val="tx1"/>
                </a:solidFill>
                <a:effectLst/>
                <a:latin typeface="+mn-lt"/>
                <a:ea typeface="+mn-ea"/>
                <a:cs typeface="+mn-cs"/>
              </a:rPr>
              <a:t>So what caused most deaths besides Covid</a:t>
            </a:r>
            <a:r>
              <a:rPr lang="en-US" sz="1300" b="1"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31</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102742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five leading causes of death are the same for all Americans, urban and rural, black and white </a:t>
            </a:r>
            <a:endParaRPr lang="en-US" dirty="0"/>
          </a:p>
        </p:txBody>
      </p:sp>
      <p:sp>
        <p:nvSpPr>
          <p:cNvPr id="4" name="Slide Number Placeholder 3"/>
          <p:cNvSpPr>
            <a:spLocks noGrp="1"/>
          </p:cNvSpPr>
          <p:nvPr>
            <p:ph type="sldNum" sz="quarter" idx="10"/>
          </p:nvPr>
        </p:nvSpPr>
        <p:spPr/>
        <p:txBody>
          <a:bodyPr/>
          <a:lstStyle/>
          <a:p>
            <a:fld id="{50B500BE-EE27-D744-A8F1-9D5BAD3D15BC}" type="slidenum">
              <a:rPr lang="en-US" smtClean="0"/>
              <a:t>32</a:t>
            </a:fld>
            <a:endParaRPr lang="en-US"/>
          </a:p>
        </p:txBody>
      </p:sp>
    </p:spTree>
    <p:extLst>
      <p:ext uri="{BB962C8B-B14F-4D97-AF65-F5344CB8AC3E}">
        <p14:creationId xmlns:p14="http://schemas.microsoft.com/office/powerpoint/2010/main" val="4104806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But more Black Americans die — and die faster.  At triple the rate of Whites for respiratory diseases and 70% higher for cancer and strokes</a:t>
            </a:r>
            <a:r>
              <a:rPr lang="en-US" dirty="0">
                <a:effectLst/>
              </a:rPr>
              <a:t> </a:t>
            </a:r>
            <a:r>
              <a:rPr lang="is-IS" baseline="0" dirty="0"/>
              <a:t> </a:t>
            </a:r>
          </a:p>
          <a:p>
            <a:r>
              <a:rPr lang="is-IS" baseline="0" dirty="0"/>
              <a:t>But, lest you think the rural HC disparities are only with the chronically ill, they also appear in the young and apparently healthy...</a:t>
            </a:r>
          </a:p>
          <a:p>
            <a:endParaRPr lang="en-US" dirty="0"/>
          </a:p>
        </p:txBody>
      </p:sp>
      <p:sp>
        <p:nvSpPr>
          <p:cNvPr id="4" name="Slide Number Placeholder 3"/>
          <p:cNvSpPr>
            <a:spLocks noGrp="1"/>
          </p:cNvSpPr>
          <p:nvPr>
            <p:ph type="sldNum" sz="quarter" idx="10"/>
          </p:nvPr>
        </p:nvSpPr>
        <p:spPr/>
        <p:txBody>
          <a:bodyPr/>
          <a:lstStyle/>
          <a:p>
            <a:fld id="{50B500BE-EE27-D744-A8F1-9D5BAD3D15BC}" type="slidenum">
              <a:rPr lang="en-US" smtClean="0"/>
              <a:t>33</a:t>
            </a:fld>
            <a:endParaRPr lang="en-US"/>
          </a:p>
        </p:txBody>
      </p:sp>
    </p:spTree>
    <p:extLst>
      <p:ext uri="{BB962C8B-B14F-4D97-AF65-F5344CB8AC3E}">
        <p14:creationId xmlns:p14="http://schemas.microsoft.com/office/powerpoint/2010/main" val="4104806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And more Rural Americans die— and die faster. For cancer, it’s 4 times the rate … </a:t>
            </a:r>
            <a:endParaRPr lang="is-IS" baseline="0" dirty="0"/>
          </a:p>
          <a:p>
            <a:endParaRPr lang="en-US" dirty="0"/>
          </a:p>
        </p:txBody>
      </p:sp>
      <p:sp>
        <p:nvSpPr>
          <p:cNvPr id="4" name="Slide Number Placeholder 3"/>
          <p:cNvSpPr>
            <a:spLocks noGrp="1"/>
          </p:cNvSpPr>
          <p:nvPr>
            <p:ph type="sldNum" sz="quarter" idx="10"/>
          </p:nvPr>
        </p:nvSpPr>
        <p:spPr/>
        <p:txBody>
          <a:bodyPr/>
          <a:lstStyle/>
          <a:p>
            <a:fld id="{50B500BE-EE27-D744-A8F1-9D5BAD3D15BC}" type="slidenum">
              <a:rPr lang="en-US" smtClean="0"/>
              <a:t>34</a:t>
            </a:fld>
            <a:endParaRPr lang="en-US"/>
          </a:p>
        </p:txBody>
      </p:sp>
    </p:spTree>
    <p:extLst>
      <p:ext uri="{BB962C8B-B14F-4D97-AF65-F5344CB8AC3E}">
        <p14:creationId xmlns:p14="http://schemas.microsoft.com/office/powerpoint/2010/main" val="4104806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Yet 86% of these deaths are preventable — 86% … these are people’s lives.</a:t>
            </a:r>
          </a:p>
          <a:p>
            <a:r>
              <a:rPr lang="en-US" sz="1300" kern="1200" dirty="0">
                <a:solidFill>
                  <a:schemeClr val="tx1"/>
                </a:solidFill>
                <a:effectLst/>
                <a:latin typeface="+mn-lt"/>
                <a:ea typeface="+mn-ea"/>
                <a:cs typeface="+mn-cs"/>
              </a:rPr>
              <a:t>Americans aren’t getting what people in peer countries get routinely:  prevention, treatment, affordable care</a:t>
            </a:r>
          </a:p>
          <a:p>
            <a:r>
              <a:rPr lang="en-US" sz="1300" kern="1200" dirty="0">
                <a:solidFill>
                  <a:schemeClr val="tx1"/>
                </a:solidFill>
                <a:effectLst/>
                <a:latin typeface="+mn-lt"/>
                <a:ea typeface="+mn-ea"/>
                <a:cs typeface="+mn-cs"/>
              </a:rPr>
              <a:t>Americans don’t have family doctors.  They live too far from doctors.  </a:t>
            </a:r>
          </a:p>
          <a:p>
            <a:r>
              <a:rPr lang="en-US" sz="1300" kern="1200" dirty="0">
                <a:solidFill>
                  <a:schemeClr val="tx1"/>
                </a:solidFill>
                <a:effectLst/>
                <a:latin typeface="+mn-lt"/>
                <a:ea typeface="+mn-ea"/>
                <a:cs typeface="+mn-cs"/>
              </a:rPr>
              <a:t>And they fear getting sick — it costs too much: 2/3 of bankruptcies are caused by medical debt.</a:t>
            </a:r>
          </a:p>
          <a:p>
            <a:r>
              <a:rPr lang="en-US" sz="1300" kern="1200" dirty="0">
                <a:solidFill>
                  <a:schemeClr val="tx1"/>
                </a:solidFill>
                <a:effectLst/>
                <a:latin typeface="+mn-lt"/>
                <a:ea typeface="+mn-ea"/>
                <a:cs typeface="+mn-cs"/>
              </a:rPr>
              <a:t>I find these differences astonishing — and tragic</a:t>
            </a:r>
            <a:r>
              <a:rPr lang="en-US" dirty="0">
                <a:effectLst/>
              </a:rPr>
              <a: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Rural residents are not benefiting from medical interventions that are decades old</a:t>
            </a:r>
          </a:p>
          <a:p>
            <a:r>
              <a:rPr lang="en-US" sz="1300" kern="1200" dirty="0">
                <a:solidFill>
                  <a:schemeClr val="tx1"/>
                </a:solidFill>
                <a:effectLst/>
                <a:latin typeface="+mn-lt"/>
                <a:ea typeface="+mn-ea"/>
                <a:cs typeface="+mn-cs"/>
              </a:rPr>
              <a:t>A rural mom in NYS is 60% more likely to die. </a:t>
            </a:r>
          </a:p>
          <a:p>
            <a:r>
              <a:rPr lang="en-US" sz="1300" kern="1200" dirty="0">
                <a:solidFill>
                  <a:schemeClr val="tx1"/>
                </a:solidFill>
                <a:effectLst/>
                <a:latin typeface="+mn-lt"/>
                <a:ea typeface="+mn-ea"/>
                <a:cs typeface="+mn-cs"/>
              </a:rPr>
              <a:t>Rural infants suffer similarly tragic higher death rates.</a:t>
            </a:r>
          </a:p>
          <a:p>
            <a:r>
              <a:rPr lang="en-US" sz="1300" kern="1200" dirty="0">
                <a:solidFill>
                  <a:schemeClr val="tx1"/>
                </a:solidFill>
                <a:effectLst/>
                <a:latin typeface="+mn-lt"/>
                <a:ea typeface="+mn-ea"/>
                <a:cs typeface="+mn-cs"/>
              </a:rPr>
              <a:t>Moving on, we all know that life expectancy depends on nutrition … </a:t>
            </a:r>
          </a:p>
          <a:p>
            <a:r>
              <a:rPr lang="en-US" sz="1300" kern="1200" dirty="0">
                <a:solidFill>
                  <a:schemeClr val="tx1"/>
                </a:solidFill>
                <a:effectLst/>
                <a:latin typeface="+mn-lt"/>
                <a:ea typeface="+mn-ea"/>
                <a:cs typeface="+mn-cs"/>
              </a:rPr>
              <a:t>Well, a third of rural seniors have no teeth  – almost 50% more than urban seniors — and Medicare does not pay for most dental procedures … not for dentures, not for implants.  </a:t>
            </a:r>
          </a:p>
          <a:p>
            <a:r>
              <a:rPr lang="en-US" sz="1300" kern="1200" dirty="0">
                <a:solidFill>
                  <a:schemeClr val="tx1"/>
                </a:solidFill>
                <a:effectLst/>
                <a:latin typeface="+mn-lt"/>
                <a:ea typeface="+mn-ea"/>
                <a:cs typeface="+mn-cs"/>
              </a:rPr>
              <a:t>A recent study concluded that the risk of death </a:t>
            </a:r>
            <a:r>
              <a:rPr lang="en-US" sz="1300" b="1" kern="1200" dirty="0">
                <a:solidFill>
                  <a:schemeClr val="tx1"/>
                </a:solidFill>
                <a:effectLst/>
                <a:latin typeface="+mn-lt"/>
                <a:ea typeface="+mn-ea"/>
                <a:cs typeface="+mn-cs"/>
              </a:rPr>
              <a:t>tripled</a:t>
            </a:r>
            <a:r>
              <a:rPr lang="en-US" sz="1300" kern="1200" dirty="0">
                <a:solidFill>
                  <a:schemeClr val="tx1"/>
                </a:solidFill>
                <a:effectLst/>
                <a:latin typeface="+mn-lt"/>
                <a:ea typeface="+mn-ea"/>
                <a:cs typeface="+mn-cs"/>
              </a:rPr>
              <a:t> for people with </a:t>
            </a:r>
            <a:r>
              <a:rPr lang="en-US" sz="1300" b="1" kern="1200" dirty="0">
                <a:solidFill>
                  <a:schemeClr val="tx1"/>
                </a:solidFill>
                <a:effectLst/>
                <a:latin typeface="+mn-lt"/>
                <a:ea typeface="+mn-ea"/>
                <a:cs typeface="+mn-cs"/>
              </a:rPr>
              <a:t>no</a:t>
            </a:r>
            <a:r>
              <a:rPr lang="en-US" sz="1300" kern="1200" dirty="0">
                <a:solidFill>
                  <a:schemeClr val="tx1"/>
                </a:solidFill>
                <a:effectLst/>
                <a:latin typeface="+mn-lt"/>
                <a:ea typeface="+mn-ea"/>
                <a:cs typeface="+mn-cs"/>
              </a:rPr>
              <a:t> teeth over those with </a:t>
            </a:r>
            <a:r>
              <a:rPr lang="en-US" sz="1300" b="1" kern="1200" dirty="0">
                <a:solidFill>
                  <a:schemeClr val="tx1"/>
                </a:solidFill>
                <a:effectLst/>
                <a:latin typeface="+mn-lt"/>
                <a:ea typeface="+mn-ea"/>
                <a:cs typeface="+mn-cs"/>
              </a:rPr>
              <a:t>20 or more</a:t>
            </a:r>
            <a:r>
              <a:rPr lang="en-US" sz="1300" kern="1200" dirty="0">
                <a:solidFill>
                  <a:schemeClr val="tx1"/>
                </a:solidFill>
                <a:effectLst/>
                <a:latin typeface="+mn-lt"/>
                <a:ea typeface="+mn-ea"/>
                <a:cs typeface="+mn-cs"/>
              </a:rPr>
              <a:t> — and </a:t>
            </a:r>
            <a:r>
              <a:rPr lang="en-US" sz="1300" b="1" kern="1200" dirty="0">
                <a:solidFill>
                  <a:schemeClr val="tx1"/>
                </a:solidFill>
                <a:effectLst/>
                <a:latin typeface="+mn-lt"/>
                <a:ea typeface="+mn-ea"/>
                <a:cs typeface="+mn-cs"/>
              </a:rPr>
              <a:t>doubled</a:t>
            </a:r>
            <a:r>
              <a:rPr lang="en-US" sz="1300" kern="1200" dirty="0">
                <a:solidFill>
                  <a:schemeClr val="tx1"/>
                </a:solidFill>
                <a:effectLst/>
                <a:latin typeface="+mn-lt"/>
                <a:ea typeface="+mn-ea"/>
                <a:cs typeface="+mn-cs"/>
              </a:rPr>
              <a:t> for those who had lost </a:t>
            </a:r>
            <a:r>
              <a:rPr lang="en-US" sz="1300" b="1" kern="1200" dirty="0">
                <a:solidFill>
                  <a:schemeClr val="tx1"/>
                </a:solidFill>
                <a:effectLst/>
                <a:latin typeface="+mn-lt"/>
                <a:ea typeface="+mn-ea"/>
                <a:cs typeface="+mn-cs"/>
              </a:rPr>
              <a:t>some</a:t>
            </a:r>
            <a:r>
              <a:rPr lang="en-US" sz="1300" kern="1200" dirty="0">
                <a:solidFill>
                  <a:schemeClr val="tx1"/>
                </a:solidFill>
                <a:effectLst/>
                <a:latin typeface="+mn-lt"/>
                <a:ea typeface="+mn-ea"/>
                <a:cs typeface="+mn-cs"/>
              </a:rPr>
              <a:t> teeth but not </a:t>
            </a:r>
            <a:r>
              <a:rPr lang="en-US" sz="1300" b="1" kern="1200" dirty="0">
                <a:solidFill>
                  <a:schemeClr val="tx1"/>
                </a:solidFill>
                <a:effectLst/>
                <a:latin typeface="+mn-lt"/>
                <a:ea typeface="+mn-ea"/>
                <a:cs typeface="+mn-cs"/>
              </a:rPr>
              <a:t>all</a:t>
            </a:r>
            <a:r>
              <a:rPr lang="en-US" sz="1300" kern="1200" dirty="0">
                <a:solidFill>
                  <a:schemeClr val="tx1"/>
                </a:solidFill>
                <a:effectLst/>
                <a:latin typeface="+mn-lt"/>
                <a:ea typeface="+mn-ea"/>
                <a:cs typeface="+mn-cs"/>
              </a:rPr>
              <a:t>. </a:t>
            </a:r>
          </a:p>
          <a:p>
            <a:r>
              <a:rPr lang="en-US" sz="1300" kern="1200" dirty="0">
                <a:solidFill>
                  <a:schemeClr val="tx1"/>
                </a:solidFill>
                <a:effectLst/>
                <a:latin typeface="+mn-lt"/>
                <a:ea typeface="+mn-ea"/>
                <a:cs typeface="+mn-cs"/>
              </a:rPr>
              <a:t>Also note there are twice as many practicing dentists in urban areas as in rural areas — and those fewer dentists are spread over larger distances. For rural areas, we’re talking fewer than one dentist per county.</a:t>
            </a:r>
          </a:p>
          <a:p>
            <a:r>
              <a:rPr lang="en-US" sz="1300" kern="1200" dirty="0">
                <a:solidFill>
                  <a:schemeClr val="tx1"/>
                </a:solidFill>
                <a:effectLst/>
                <a:latin typeface="+mn-lt"/>
                <a:ea typeface="+mn-ea"/>
                <a:cs typeface="+mn-cs"/>
              </a:rPr>
              <a:t>It’s no wonder that 70% of Americans suffering dental problems haven’t seen a dentist in a year?</a:t>
            </a:r>
          </a:p>
          <a:p>
            <a:r>
              <a:rPr lang="en-US" sz="1300" kern="1200" dirty="0">
                <a:solidFill>
                  <a:schemeClr val="tx1"/>
                </a:solidFill>
                <a:effectLst/>
                <a:latin typeface="+mn-lt"/>
                <a:ea typeface="+mn-ea"/>
                <a:cs typeface="+mn-cs"/>
              </a:rPr>
              <a:t>Also: hearing.  Medicare doesn’t pay for hearing aids, rural areas have few specialists, and 70% of adults need hearing aids go without.</a:t>
            </a:r>
          </a:p>
          <a:p>
            <a:r>
              <a:rPr lang="en-US" sz="1300" kern="1200" dirty="0">
                <a:solidFill>
                  <a:schemeClr val="tx1"/>
                </a:solidFill>
                <a:effectLst/>
                <a:latin typeface="+mn-lt"/>
                <a:ea typeface="+mn-ea"/>
                <a:cs typeface="+mn-cs"/>
              </a:rPr>
              <a:t>These seniors are at higher risk of </a:t>
            </a:r>
            <a:r>
              <a:rPr lang="en-US" sz="1300" u="sng" kern="1200" dirty="0">
                <a:solidFill>
                  <a:schemeClr val="tx1"/>
                </a:solidFill>
                <a:effectLst/>
                <a:latin typeface="+mn-lt"/>
                <a:ea typeface="+mn-ea"/>
                <a:cs typeface="+mn-cs"/>
                <a:hlinkClick r:id="rId3"/>
              </a:rPr>
              <a:t>depression</a:t>
            </a:r>
            <a:r>
              <a:rPr lang="en-US" sz="1300" kern="1200" dirty="0">
                <a:solidFill>
                  <a:schemeClr val="tx1"/>
                </a:solidFill>
                <a:effectLst/>
                <a:latin typeface="+mn-lt"/>
                <a:ea typeface="+mn-ea"/>
                <a:cs typeface="+mn-cs"/>
              </a:rPr>
              <a:t>, </a:t>
            </a:r>
            <a:r>
              <a:rPr lang="en-US" sz="1300" u="sng" kern="1200" dirty="0">
                <a:solidFill>
                  <a:schemeClr val="tx1"/>
                </a:solidFill>
                <a:effectLst/>
                <a:latin typeface="+mn-lt"/>
                <a:ea typeface="+mn-ea"/>
                <a:cs typeface="+mn-cs"/>
                <a:hlinkClick r:id="rId4"/>
              </a:rPr>
              <a:t>dementia</a:t>
            </a:r>
            <a:r>
              <a:rPr lang="en-US" sz="1300" kern="1200" dirty="0">
                <a:solidFill>
                  <a:schemeClr val="tx1"/>
                </a:solidFill>
                <a:effectLst/>
                <a:latin typeface="+mn-lt"/>
                <a:ea typeface="+mn-ea"/>
                <a:cs typeface="+mn-cs"/>
              </a:rPr>
              <a:t> and falls — which, as we know, for seniors, too often lead to death.</a:t>
            </a:r>
          </a:p>
          <a:p>
            <a:endParaRPr lang="en-US" dirty="0"/>
          </a:p>
        </p:txBody>
      </p:sp>
      <p:sp>
        <p:nvSpPr>
          <p:cNvPr id="4" name="Slide Number Placeholder 3"/>
          <p:cNvSpPr>
            <a:spLocks noGrp="1"/>
          </p:cNvSpPr>
          <p:nvPr>
            <p:ph type="sldNum" sz="quarter" idx="10"/>
          </p:nvPr>
        </p:nvSpPr>
        <p:spPr/>
        <p:txBody>
          <a:bodyPr/>
          <a:lstStyle/>
          <a:p>
            <a:fld id="{50B500BE-EE27-D744-A8F1-9D5BAD3D15BC}" type="slidenum">
              <a:rPr lang="en-US" smtClean="0"/>
              <a:t>35</a:t>
            </a:fld>
            <a:endParaRPr lang="en-US"/>
          </a:p>
        </p:txBody>
      </p:sp>
    </p:spTree>
    <p:extLst>
      <p:ext uri="{BB962C8B-B14F-4D97-AF65-F5344CB8AC3E}">
        <p14:creationId xmlns:p14="http://schemas.microsoft.com/office/powerpoint/2010/main" val="4104806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For Americans, your ZIP code predicts how long you live.</a:t>
            </a:r>
          </a:p>
          <a:p>
            <a:r>
              <a:rPr lang="en-US" sz="1300" kern="1200" dirty="0">
                <a:solidFill>
                  <a:schemeClr val="tx1"/>
                </a:solidFill>
                <a:effectLst/>
                <a:latin typeface="+mn-lt"/>
                <a:ea typeface="+mn-ea"/>
                <a:cs typeface="+mn-cs"/>
              </a:rPr>
              <a:t>As we’ve seen, rural Americans have less access to healthcare — fewer hospitals, fewer primary care doctors, less insurance —and are likely to die preventable deaths. Lack of access to HC kills.</a:t>
            </a:r>
          </a:p>
          <a:p>
            <a:r>
              <a:rPr lang="en-US" sz="1300" kern="1200" dirty="0">
                <a:solidFill>
                  <a:schemeClr val="tx1"/>
                </a:solidFill>
                <a:effectLst/>
                <a:latin typeface="+mn-lt"/>
                <a:ea typeface="+mn-ea"/>
                <a:cs typeface="+mn-cs"/>
              </a:rPr>
              <a:t>Ditto for Black and Indigenous Americans — and ditto to no access even to telemedicine.   </a:t>
            </a:r>
          </a:p>
          <a:p>
            <a:r>
              <a:rPr lang="en-US" sz="1300" kern="1200" dirty="0">
                <a:solidFill>
                  <a:schemeClr val="tx1"/>
                </a:solidFill>
                <a:effectLst/>
                <a:latin typeface="+mn-lt"/>
                <a:ea typeface="+mn-ea"/>
                <a:cs typeface="+mn-cs"/>
              </a:rPr>
              <a:t>As an aside, the states which did NOT expand Medicaid represent more than half of Black Americans without insurance</a:t>
            </a:r>
          </a:p>
          <a:p>
            <a:r>
              <a:rPr lang="en-US" sz="1300" kern="1200" dirty="0">
                <a:solidFill>
                  <a:schemeClr val="tx1"/>
                </a:solidFill>
                <a:effectLst/>
                <a:latin typeface="+mn-lt"/>
                <a:ea typeface="+mn-ea"/>
                <a:cs typeface="+mn-cs"/>
              </a:rPr>
              <a:t>Contrast the Upper East Side of Manhattan, one of America’s most dense residential areas, with 186K people/sq mile; it’s rich with hospitals and doctors’ offices, and workers with health benefits, and has one of the highest life-expectancies in the US … indeed in the world. </a:t>
            </a:r>
          </a:p>
          <a:p>
            <a:r>
              <a:rPr lang="en-US" sz="1300" kern="1200" dirty="0">
                <a:solidFill>
                  <a:schemeClr val="tx1"/>
                </a:solidFill>
                <a:effectLst/>
                <a:latin typeface="+mn-lt"/>
                <a:ea typeface="+mn-ea"/>
                <a:cs typeface="+mn-cs"/>
              </a:rPr>
              <a:t>It’s also a short walk from Harlem where life expectancy is 11 years less (similar to that of Mexico or Sri Lanka) and has few doctors or hospitals. It’s where many of NY’s essential workers live, ..</a:t>
            </a:r>
          </a:p>
          <a:p>
            <a:r>
              <a:rPr lang="en-US" sz="1300" kern="1200" dirty="0">
                <a:solidFill>
                  <a:schemeClr val="tx1"/>
                </a:solidFill>
                <a:effectLst/>
                <a:latin typeface="+mn-lt"/>
                <a:ea typeface="+mn-ea"/>
                <a:cs typeface="+mn-cs"/>
              </a:rPr>
              <a:t>people doing essential jobs who must interact daily with the public — essential workers with no sick leave and no healthcare — and no choices.</a:t>
            </a:r>
          </a:p>
          <a:p>
            <a:r>
              <a:rPr lang="en-US" sz="1300" kern="1200" dirty="0">
                <a:solidFill>
                  <a:schemeClr val="tx1"/>
                </a:solidFill>
                <a:effectLst/>
                <a:latin typeface="+mn-lt"/>
                <a:ea typeface="+mn-ea"/>
                <a:cs typeface="+mn-cs"/>
              </a:rPr>
              <a:t>This is why the American College of Physicians recommended rolling out covid vaccinations by zip code, not age.</a:t>
            </a:r>
          </a:p>
          <a:p>
            <a:r>
              <a:rPr lang="en-US" sz="1300" kern="1200" dirty="0">
                <a:solidFill>
                  <a:schemeClr val="tx1"/>
                </a:solidFill>
                <a:effectLst/>
                <a:latin typeface="+mn-lt"/>
                <a:ea typeface="+mn-ea"/>
                <a:cs typeface="+mn-cs"/>
              </a:rPr>
              <a:t>Before we end, I’d like to add that Covid taught us about viruses riding subways, trucks, and planes, and inevitably reaching even remote Alaskan villages. </a:t>
            </a:r>
          </a:p>
          <a:p>
            <a:r>
              <a:rPr lang="en-US" sz="1300" kern="1200" dirty="0">
                <a:solidFill>
                  <a:schemeClr val="tx1"/>
                </a:solidFill>
                <a:effectLst/>
                <a:latin typeface="+mn-lt"/>
                <a:ea typeface="+mn-ea"/>
                <a:cs typeface="+mn-cs"/>
              </a:rPr>
              <a:t>Ease of travel is one obvious reason why the US has experienced more epidemics over the past decade than anywhere else globally.  </a:t>
            </a:r>
          </a:p>
          <a:p>
            <a:r>
              <a:rPr lang="en-US" sz="1300" kern="1200" dirty="0">
                <a:solidFill>
                  <a:schemeClr val="tx1"/>
                </a:solidFill>
                <a:effectLst/>
                <a:latin typeface="+mn-lt"/>
                <a:ea typeface="+mn-ea"/>
                <a:cs typeface="+mn-cs"/>
              </a:rPr>
              <a:t>The WHO, which has documented about 200 epidemics per year recently, notes another reason the US, despite its wealth, is seeing such devastation: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The most difficult to control epidemics occur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in countries with poor public health and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among populations without equitable access to primary care. </a:t>
            </a:r>
          </a:p>
          <a:p>
            <a:r>
              <a:rPr lang="en-US" sz="1300" i="1" kern="1200" dirty="0">
                <a:solidFill>
                  <a:schemeClr val="tx1"/>
                </a:solidFill>
                <a:effectLst/>
                <a:latin typeface="+mn-lt"/>
                <a:ea typeface="+mn-ea"/>
                <a:cs typeface="+mn-cs"/>
              </a:rPr>
              <a:t>The League of Women Voters and the WHO have similar goals, but our League needs to become more explicit in our advocacy — hence the need for this concurrence —  I’d like to end with a quote from the </a:t>
            </a:r>
            <a:r>
              <a:rPr lang="en-US" sz="1300" b="1" i="1" kern="1200" dirty="0">
                <a:solidFill>
                  <a:schemeClr val="tx1"/>
                </a:solidFill>
                <a:effectLst/>
                <a:latin typeface="+mn-lt"/>
                <a:ea typeface="+mn-ea"/>
                <a:cs typeface="+mn-cs"/>
              </a:rPr>
              <a:t>2018</a:t>
            </a:r>
            <a:r>
              <a:rPr lang="en-US" sz="1300" i="1" kern="1200" dirty="0">
                <a:solidFill>
                  <a:schemeClr val="tx1"/>
                </a:solidFill>
                <a:effectLst/>
                <a:latin typeface="+mn-lt"/>
                <a:ea typeface="+mn-ea"/>
                <a:cs typeface="+mn-cs"/>
              </a:rPr>
              <a:t> WHO Handbook on Epidemics:</a:t>
            </a:r>
            <a:r>
              <a:rPr lang="en-US" dirty="0">
                <a:effectLst/>
              </a:rPr>
              <a:t> </a:t>
            </a:r>
            <a:endParaRPr lang="en-US" sz="13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36</a:t>
            </a:fld>
            <a:endParaRPr lang="en-US"/>
          </a:p>
        </p:txBody>
      </p:sp>
    </p:spTree>
    <p:extLst>
      <p:ext uri="{BB962C8B-B14F-4D97-AF65-F5344CB8AC3E}">
        <p14:creationId xmlns:p14="http://schemas.microsoft.com/office/powerpoint/2010/main" val="432329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Universal health — and health security — are two sides of the same coin.</a:t>
            </a:r>
          </a:p>
          <a:p>
            <a:r>
              <a:rPr lang="en-US" sz="1300" kern="1200" dirty="0">
                <a:solidFill>
                  <a:schemeClr val="tx1"/>
                </a:solidFill>
                <a:effectLst/>
                <a:latin typeface="+mn-lt"/>
                <a:ea typeface="+mn-ea"/>
                <a:cs typeface="+mn-cs"/>
              </a:rPr>
              <a:t>Ultimately, the </a:t>
            </a:r>
            <a:r>
              <a:rPr lang="en-US" sz="1300" b="1" kern="1200" dirty="0">
                <a:solidFill>
                  <a:schemeClr val="tx1"/>
                </a:solidFill>
                <a:effectLst/>
                <a:latin typeface="+mn-lt"/>
                <a:ea typeface="+mn-ea"/>
                <a:cs typeface="+mn-cs"/>
              </a:rPr>
              <a:t>absence</a:t>
            </a:r>
            <a:r>
              <a:rPr lang="en-US" sz="1300" kern="1200" dirty="0">
                <a:solidFill>
                  <a:schemeClr val="tx1"/>
                </a:solidFill>
                <a:effectLst/>
                <a:latin typeface="+mn-lt"/>
                <a:ea typeface="+mn-ea"/>
                <a:cs typeface="+mn-cs"/>
              </a:rPr>
              <a:t> of </a:t>
            </a:r>
            <a:r>
              <a:rPr lang="en-US" sz="1300" b="1" kern="1200" dirty="0">
                <a:solidFill>
                  <a:schemeClr val="tx1"/>
                </a:solidFill>
                <a:effectLst/>
                <a:latin typeface="+mn-lt"/>
                <a:ea typeface="+mn-ea"/>
                <a:cs typeface="+mn-cs"/>
              </a:rPr>
              <a:t>universal</a:t>
            </a:r>
            <a:r>
              <a:rPr lang="en-US" sz="1300" kern="1200" dirty="0">
                <a:solidFill>
                  <a:schemeClr val="tx1"/>
                </a:solidFill>
                <a:effectLst/>
                <a:latin typeface="+mn-lt"/>
                <a:ea typeface="+mn-ea"/>
                <a:cs typeface="+mn-cs"/>
              </a:rPr>
              <a:t> health coverage [for our most vulnerable people] is </a:t>
            </a:r>
            <a:r>
              <a:rPr lang="en-US" sz="1300" b="1" kern="1200" dirty="0">
                <a:solidFill>
                  <a:schemeClr val="tx1"/>
                </a:solidFill>
                <a:effectLst/>
                <a:latin typeface="+mn-lt"/>
                <a:ea typeface="+mn-ea"/>
                <a:cs typeface="+mn-cs"/>
              </a:rPr>
              <a:t>the</a:t>
            </a:r>
            <a:r>
              <a:rPr lang="en-US" sz="1300" kern="1200" dirty="0">
                <a:solidFill>
                  <a:schemeClr val="tx1"/>
                </a:solidFill>
                <a:effectLst/>
                <a:latin typeface="+mn-lt"/>
                <a:ea typeface="+mn-ea"/>
                <a:cs typeface="+mn-cs"/>
              </a:rPr>
              <a:t> greatest threat to health security [for everyone].   </a:t>
            </a:r>
          </a:p>
          <a:p>
            <a:r>
              <a:rPr lang="en-US" sz="1300" kern="1200" dirty="0">
                <a:solidFill>
                  <a:schemeClr val="tx1"/>
                </a:solidFill>
                <a:effectLst/>
                <a:latin typeface="+mn-lt"/>
                <a:ea typeface="+mn-ea"/>
                <a:cs typeface="+mn-cs"/>
              </a:rPr>
              <a:t>The League’s advocacy for equitable access to healthcare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will certainly benefit </a:t>
            </a:r>
            <a:r>
              <a:rPr lang="en-US" sz="1300" b="1" kern="1200" dirty="0">
                <a:solidFill>
                  <a:schemeClr val="tx1"/>
                </a:solidFill>
                <a:effectLst/>
                <a:latin typeface="+mn-lt"/>
                <a:ea typeface="+mn-ea"/>
                <a:cs typeface="+mn-cs"/>
              </a:rPr>
              <a:t>marginalized</a:t>
            </a:r>
            <a:r>
              <a:rPr lang="en-US" sz="1300" kern="1200" dirty="0">
                <a:solidFill>
                  <a:schemeClr val="tx1"/>
                </a:solidFill>
                <a:effectLst/>
                <a:latin typeface="+mn-lt"/>
                <a:ea typeface="+mn-ea"/>
                <a:cs typeface="+mn-cs"/>
              </a:rPr>
              <a:t> Americans,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equally certainly it will benefit </a:t>
            </a:r>
            <a:r>
              <a:rPr lang="en-US" sz="1300" b="1" kern="1200" dirty="0">
                <a:solidFill>
                  <a:schemeClr val="tx1"/>
                </a:solidFill>
                <a:effectLst/>
                <a:latin typeface="+mn-lt"/>
                <a:ea typeface="+mn-ea"/>
                <a:cs typeface="+mn-cs"/>
              </a:rPr>
              <a:t>vulnerable</a:t>
            </a:r>
            <a:r>
              <a:rPr lang="en-US" sz="1300" kern="1200" dirty="0">
                <a:solidFill>
                  <a:schemeClr val="tx1"/>
                </a:solidFill>
                <a:effectLst/>
                <a:latin typeface="+mn-lt"/>
                <a:ea typeface="+mn-ea"/>
                <a:cs typeface="+mn-cs"/>
              </a:rPr>
              <a:t> Americans —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which means </a:t>
            </a:r>
            <a:r>
              <a:rPr lang="en-US" sz="1300" b="1" kern="1200" dirty="0">
                <a:solidFill>
                  <a:schemeClr val="tx1"/>
                </a:solidFill>
                <a:effectLst/>
                <a:latin typeface="+mn-lt"/>
                <a:ea typeface="+mn-ea"/>
                <a:cs typeface="+mn-cs"/>
              </a:rPr>
              <a:t>every</a:t>
            </a:r>
            <a:r>
              <a:rPr lang="en-US" sz="1300" kern="1200" dirty="0">
                <a:solidFill>
                  <a:schemeClr val="tx1"/>
                </a:solidFill>
                <a:effectLst/>
                <a:latin typeface="+mn-lt"/>
                <a:ea typeface="+mn-ea"/>
                <a:cs typeface="+mn-cs"/>
              </a:rPr>
              <a:t> one of us. </a:t>
            </a:r>
            <a:endParaRPr lang="en-US" dirty="0"/>
          </a:p>
          <a:p>
            <a:endParaRPr lang="en-US" dirty="0"/>
          </a:p>
          <a:p>
            <a:endParaRPr lang="en-US" dirty="0"/>
          </a:p>
          <a:p>
            <a:endParaRPr lang="en-US" dirty="0"/>
          </a:p>
          <a:p>
            <a:endParaRPr lang="en-US" dirty="0"/>
          </a:p>
          <a:p>
            <a:r>
              <a:rPr lang="en-US" dirty="0"/>
              <a:t>As of January 1, 2022,  in US 55M cases and 825,000 deaths not counting </a:t>
            </a:r>
            <a:r>
              <a:rPr lang="en-US" dirty="0" err="1"/>
              <a:t>est</a:t>
            </a:r>
            <a:r>
              <a:rPr lang="en-US" dirty="0"/>
              <a:t> 15+M long covid (30%?)</a:t>
            </a:r>
          </a:p>
          <a:p>
            <a:endParaRPr lang="en-US" dirty="0"/>
          </a:p>
          <a:p>
            <a:r>
              <a:rPr lang="en-US" dirty="0"/>
              <a:t>Worldwide: 290M cases and 5.5M deaths … not counting long covid</a:t>
            </a:r>
          </a:p>
          <a:p>
            <a:endParaRPr lang="en-US" dirty="0"/>
          </a:p>
          <a:p>
            <a:r>
              <a:rPr lang="en-US" dirty="0"/>
              <a:t>40% reduction in hospital beds since 1975:  https://</a:t>
            </a:r>
            <a:r>
              <a:rPr lang="en-US" dirty="0" err="1"/>
              <a:t>www.cdc.gov</a:t>
            </a:r>
            <a:r>
              <a:rPr lang="en-US" dirty="0"/>
              <a:t>/</a:t>
            </a:r>
            <a:r>
              <a:rPr lang="en-US" dirty="0" err="1"/>
              <a:t>nchs</a:t>
            </a:r>
            <a:r>
              <a:rPr lang="en-US" dirty="0"/>
              <a:t>/data/</a:t>
            </a:r>
            <a:r>
              <a:rPr lang="en-US" dirty="0" err="1"/>
              <a:t>hus</a:t>
            </a:r>
            <a:r>
              <a:rPr lang="en-US" dirty="0"/>
              <a:t>/2017/089.pdf </a:t>
            </a:r>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37</a:t>
            </a:fld>
            <a:endParaRPr lang="en-US"/>
          </a:p>
        </p:txBody>
      </p:sp>
    </p:spTree>
    <p:extLst>
      <p:ext uri="{BB962C8B-B14F-4D97-AF65-F5344CB8AC3E}">
        <p14:creationId xmlns:p14="http://schemas.microsoft.com/office/powerpoint/2010/main" val="421627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This pptx will be made available, on request. But all of our concurrence materials will be online for the next five months, being updated as we go.  </a:t>
            </a:r>
          </a:p>
          <a:p>
            <a:r>
              <a:rPr lang="en-US" sz="1300" kern="1200" dirty="0">
                <a:solidFill>
                  <a:schemeClr val="tx1"/>
                </a:solidFill>
                <a:effectLst/>
                <a:latin typeface="+mn-lt"/>
                <a:ea typeface="+mn-ea"/>
                <a:cs typeface="+mn-cs"/>
              </a:rPr>
              <a:t>You will find directions for filling out the National Program Planning committee’s online survey (with links to the survey) so your League can support getting the concurrence discussed at Convention.  </a:t>
            </a:r>
          </a:p>
          <a:p>
            <a:r>
              <a:rPr lang="en-US" sz="1300" kern="1200" dirty="0">
                <a:solidFill>
                  <a:schemeClr val="tx1"/>
                </a:solidFill>
                <a:effectLst/>
                <a:latin typeface="+mn-lt"/>
                <a:ea typeface="+mn-ea"/>
                <a:cs typeface="+mn-cs"/>
              </a:rPr>
              <a:t>And, while of course, we hope your delegates vote to support adopting it by concurrence, your support on the survey doesn’t commit them either way.</a:t>
            </a:r>
          </a:p>
          <a:p>
            <a:r>
              <a:rPr lang="en-US" sz="1300" kern="1200" dirty="0">
                <a:solidFill>
                  <a:schemeClr val="tx1"/>
                </a:solidFill>
                <a:effectLst/>
                <a:latin typeface="+mn-lt"/>
                <a:ea typeface="+mn-ea"/>
                <a:cs typeface="+mn-cs"/>
              </a:rPr>
              <a:t>You can also find a link to the Digital Equity Concurrence materials, and the most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up-to-date list of Leagues who have already signed on:  right now it’s 39 Leagues from 13 States  — about 5% of the Leagues in the US, but we’d really like 10%</a:t>
            </a:r>
            <a:r>
              <a:rPr lang="en-US" dirty="0">
                <a:effectLst/>
              </a:rPr>
              <a:t> </a:t>
            </a:r>
            <a:endParaRPr lang="en-US" sz="13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38</a:t>
            </a:fld>
            <a:endParaRPr lang="en-US"/>
          </a:p>
        </p:txBody>
      </p:sp>
    </p:spTree>
    <p:extLst>
      <p:ext uri="{BB962C8B-B14F-4D97-AF65-F5344CB8AC3E}">
        <p14:creationId xmlns:p14="http://schemas.microsoft.com/office/powerpoint/2010/main" val="539123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Go to the HC Concurrence URL and follow instructions for asking LWVUS Program Planning Committee to put the concurrence on the agenda for discussion at the convention</a:t>
            </a:r>
          </a:p>
          <a:p>
            <a:endParaRPr lang="en-US" sz="1300" kern="1200" dirty="0">
              <a:solidFill>
                <a:schemeClr val="tx1"/>
              </a:solidFill>
              <a:effectLst/>
              <a:latin typeface="+mn-lt"/>
              <a:ea typeface="+mn-ea"/>
              <a:cs typeface="+mn-cs"/>
            </a:endParaRPr>
          </a:p>
          <a:p>
            <a:pPr marL="0" marR="0" lvl="0" indent="0" algn="l" defTabSz="50929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Just as a reminder, this is what we are asking you to do so that this healthcare concurrence can be discussed and voted on at Convention.</a:t>
            </a:r>
          </a:p>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39</a:t>
            </a:fld>
            <a:endParaRPr lang="en-US"/>
          </a:p>
        </p:txBody>
      </p:sp>
    </p:spTree>
    <p:extLst>
      <p:ext uri="{BB962C8B-B14F-4D97-AF65-F5344CB8AC3E}">
        <p14:creationId xmlns:p14="http://schemas.microsoft.com/office/powerpoint/2010/main" val="19320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What exactly are we asking you to do?  Mainly, we’re asking you are to recommend this Concurrence for consideration at the Convention by putting it on your League’s Program Planning Survey response. </a:t>
            </a:r>
          </a:p>
          <a:p>
            <a:r>
              <a:rPr lang="en-US" sz="1300" kern="1200" dirty="0">
                <a:solidFill>
                  <a:schemeClr val="tx1"/>
                </a:solidFill>
                <a:effectLst/>
                <a:latin typeface="+mn-lt"/>
                <a:ea typeface="+mn-ea"/>
                <a:cs typeface="+mn-cs"/>
              </a:rPr>
              <a:t>Doing that does not commit you or your delegates to voting for the concurrence at Convention. But naturally we hope that your delegates have some sense of the way your members feel about the issue and do vote for the concurrence.</a:t>
            </a:r>
          </a:p>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a:t>
            </a:fld>
            <a:endParaRPr lang="en-US"/>
          </a:p>
        </p:txBody>
      </p:sp>
    </p:spTree>
    <p:extLst>
      <p:ext uri="{BB962C8B-B14F-4D97-AF65-F5344CB8AC3E}">
        <p14:creationId xmlns:p14="http://schemas.microsoft.com/office/powerpoint/2010/main" val="398702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We want to thank you for your time today … Questions?</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40</a:t>
            </a:fld>
            <a:endParaRPr lang="en-US"/>
          </a:p>
        </p:txBody>
      </p:sp>
    </p:spTree>
    <p:extLst>
      <p:ext uri="{BB962C8B-B14F-4D97-AF65-F5344CB8AC3E}">
        <p14:creationId xmlns:p14="http://schemas.microsoft.com/office/powerpoint/2010/main" val="781725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41</a:t>
            </a:fld>
            <a:endParaRPr lang="en-US"/>
          </a:p>
        </p:txBody>
      </p:sp>
    </p:spTree>
    <p:extLst>
      <p:ext uri="{BB962C8B-B14F-4D97-AF65-F5344CB8AC3E}">
        <p14:creationId xmlns:p14="http://schemas.microsoft.com/office/powerpoint/2010/main" val="2981600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42</a:t>
            </a:fld>
            <a:endParaRPr lang="en-US"/>
          </a:p>
        </p:txBody>
      </p:sp>
    </p:spTree>
    <p:extLst>
      <p:ext uri="{BB962C8B-B14F-4D97-AF65-F5344CB8AC3E}">
        <p14:creationId xmlns:p14="http://schemas.microsoft.com/office/powerpoint/2010/main" val="3904486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43</a:t>
            </a:fld>
            <a:endParaRPr lang="en-US"/>
          </a:p>
        </p:txBody>
      </p:sp>
    </p:spTree>
    <p:extLst>
      <p:ext uri="{BB962C8B-B14F-4D97-AF65-F5344CB8AC3E}">
        <p14:creationId xmlns:p14="http://schemas.microsoft.com/office/powerpoint/2010/main" val="2313678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44</a:t>
            </a:fld>
            <a:endParaRPr lang="en-US"/>
          </a:p>
        </p:txBody>
      </p:sp>
    </p:spTree>
    <p:extLst>
      <p:ext uri="{BB962C8B-B14F-4D97-AF65-F5344CB8AC3E}">
        <p14:creationId xmlns:p14="http://schemas.microsoft.com/office/powerpoint/2010/main" val="3376871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45</a:t>
            </a:fld>
            <a:endParaRPr lang="en-US"/>
          </a:p>
        </p:txBody>
      </p:sp>
    </p:spTree>
    <p:extLst>
      <p:ext uri="{BB962C8B-B14F-4D97-AF65-F5344CB8AC3E}">
        <p14:creationId xmlns:p14="http://schemas.microsoft.com/office/powerpoint/2010/main" val="2981600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This chart shows in turquoise the total cost of healthcare per capita for peer countries with universal healthcare that’s affordable for all their residents.</a:t>
            </a:r>
          </a:p>
          <a:p>
            <a:r>
              <a:rPr lang="en-US" dirty="0"/>
              <a:t>In yellow is the total cost of public funding for healthcare per capita in the US … that is how much of the cost of our HC is paid by taxes.  We pay more in taxes for our HC than peer countries pay for ALL their HC … and then we </a:t>
            </a:r>
            <a:r>
              <a:rPr lang="en-US" dirty="0" err="1"/>
              <a:t>lajd</a:t>
            </a:r>
            <a:r>
              <a:rPr lang="en-US" dirty="0"/>
              <a:t> an extra $4K more in 2018 … and almost $5K more per capita today (for premiums and cost-sharing and out-of-pocket) … with many of our neighbors not seeing doctors and not getting care.</a:t>
            </a:r>
          </a:p>
        </p:txBody>
      </p:sp>
      <p:sp>
        <p:nvSpPr>
          <p:cNvPr id="4" name="Slide Number Placeholder 3"/>
          <p:cNvSpPr>
            <a:spLocks noGrp="1"/>
          </p:cNvSpPr>
          <p:nvPr>
            <p:ph type="sldNum" sz="quarter" idx="10"/>
          </p:nvPr>
        </p:nvSpPr>
        <p:spPr/>
        <p:txBody>
          <a:bodyPr/>
          <a:lstStyle/>
          <a:p>
            <a:fld id="{2D3D1E73-1EB6-6A4E-BC61-314868A65829}" type="slidenum">
              <a:rPr lang="en-US" smtClean="0"/>
              <a:t>46</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366900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The vertical axis charts life expectancy, the longer a country’s residents live, the higher on the chart is their dot. Note Japan and Italy near the top … but all the countries in the red box are higher than the US’s dot … their life expectancy is longer.</a:t>
            </a:r>
          </a:p>
          <a:p>
            <a:endParaRPr lang="en-US" dirty="0"/>
          </a:p>
          <a:p>
            <a:r>
              <a:rPr lang="en-US" dirty="0"/>
              <a:t>The horizontal axis charts how much HC costs (and mind you this chart goes back to 2016), and the US pays about twice the average of our peers noted inside the box.</a:t>
            </a:r>
          </a:p>
        </p:txBody>
      </p:sp>
      <p:sp>
        <p:nvSpPr>
          <p:cNvPr id="4" name="Slide Number Placeholder 3"/>
          <p:cNvSpPr>
            <a:spLocks noGrp="1"/>
          </p:cNvSpPr>
          <p:nvPr>
            <p:ph type="sldNum" sz="quarter" idx="10"/>
          </p:nvPr>
        </p:nvSpPr>
        <p:spPr/>
        <p:txBody>
          <a:bodyPr/>
          <a:lstStyle/>
          <a:p>
            <a:fld id="{2D3D1E73-1EB6-6A4E-BC61-314868A65829}" type="slidenum">
              <a:rPr lang="en-US" smtClean="0"/>
              <a:t>47</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3631221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a:t>In NYS  administration eats up 11% of our healthcare dollars and about 30% of </a:t>
            </a:r>
            <a:r>
              <a:rPr lang="en-US" dirty="0" err="1"/>
              <a:t>physican</a:t>
            </a:r>
            <a:r>
              <a:rPr lang="en-US" baseline="0" dirty="0"/>
              <a:t> time.  That’s why we won’t experience a </a:t>
            </a:r>
            <a:r>
              <a:rPr lang="en-US" baseline="0" dirty="0" err="1"/>
              <a:t>physican</a:t>
            </a:r>
            <a:r>
              <a:rPr lang="en-US" baseline="0" dirty="0"/>
              <a:t> shortage if we switch to a single payer plan, because it would drastically cut what we spend on administration in both time and money.  Note that $3K in unnecessary billing and administration is a very large portion of how much more the US spends … per the charts offered earlier.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48</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869260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2124"/>
                </a:solidFill>
                <a:latin typeface="Arial" panose="020B0604020202020204" pitchFamily="34" charset="0"/>
              </a:rPr>
              <a:t>Note CAD event stands for coronary artery disease event … so kinds of heart attack </a:t>
            </a:r>
          </a:p>
          <a:p>
            <a:endParaRPr lang="en-US" sz="1800" dirty="0">
              <a:solidFill>
                <a:srgbClr val="202124"/>
              </a:solidFill>
              <a:latin typeface="Arial" panose="020B0604020202020204" pitchFamily="34" charset="0"/>
            </a:endParaRPr>
          </a:p>
          <a:p>
            <a:endParaRPr lang="en-US" sz="1800" dirty="0">
              <a:solidFill>
                <a:srgbClr val="202124"/>
              </a:solidFill>
              <a:latin typeface="Arial" panose="020B0604020202020204" pitchFamily="34" charset="0"/>
            </a:endParaRPr>
          </a:p>
          <a:p>
            <a:r>
              <a:rPr lang="en-US" sz="1800" dirty="0">
                <a:solidFill>
                  <a:srgbClr val="202124"/>
                </a:solidFill>
                <a:latin typeface="Arial" panose="020B0604020202020204" pitchFamily="34" charset="0"/>
              </a:rPr>
              <a:t>As an illustration of how access to affordable, reliable healthcare, this study form 2015 shows that Blacks experience no health disadvantage in VA care.</a:t>
            </a:r>
          </a:p>
          <a:p>
            <a:endParaRPr lang="en-US" sz="1800" dirty="0">
              <a:solidFill>
                <a:srgbClr val="202124"/>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ED38F64-CC1E-D247-BE14-8E4E6BD67289}" type="slidenum">
              <a:rPr lang="en-US" smtClean="0"/>
              <a:t>49</a:t>
            </a:fld>
            <a:endParaRPr lang="en-US"/>
          </a:p>
        </p:txBody>
      </p:sp>
    </p:spTree>
    <p:extLst>
      <p:ext uri="{BB962C8B-B14F-4D97-AF65-F5344CB8AC3E}">
        <p14:creationId xmlns:p14="http://schemas.microsoft.com/office/powerpoint/2010/main" val="308805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All our concurrence materials are now online — and will be there for the next 5 months. The URL to access them is now in the chat, and we will circle back to any specific questions you have at the end of this presentation.</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5</a:t>
            </a:fld>
            <a:endParaRPr lang="en-US"/>
          </a:p>
        </p:txBody>
      </p:sp>
    </p:spTree>
    <p:extLst>
      <p:ext uri="{BB962C8B-B14F-4D97-AF65-F5344CB8AC3E}">
        <p14:creationId xmlns:p14="http://schemas.microsoft.com/office/powerpoint/2010/main" val="3843660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more examples of how access to affordable reliable health care can eliminate racial disparities.</a:t>
            </a:r>
          </a:p>
          <a:p>
            <a:endParaRPr lang="en-US" dirty="0"/>
          </a:p>
        </p:txBody>
      </p:sp>
      <p:sp>
        <p:nvSpPr>
          <p:cNvPr id="4" name="Slide Number Placeholder 3"/>
          <p:cNvSpPr>
            <a:spLocks noGrp="1"/>
          </p:cNvSpPr>
          <p:nvPr>
            <p:ph type="sldNum" sz="quarter" idx="5"/>
          </p:nvPr>
        </p:nvSpPr>
        <p:spPr/>
        <p:txBody>
          <a:bodyPr/>
          <a:lstStyle/>
          <a:p>
            <a:fld id="{CED38F64-CC1E-D247-BE14-8E4E6BD67289}" type="slidenum">
              <a:rPr lang="en-US" smtClean="0"/>
              <a:t>50</a:t>
            </a:fld>
            <a:endParaRPr lang="en-US"/>
          </a:p>
        </p:txBody>
      </p:sp>
    </p:spTree>
    <p:extLst>
      <p:ext uri="{BB962C8B-B14F-4D97-AF65-F5344CB8AC3E}">
        <p14:creationId xmlns:p14="http://schemas.microsoft.com/office/powerpoint/2010/main" val="258498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Concurrence is a very specific League process.  It depends on some League entity doing a study and reaching a position. </a:t>
            </a:r>
          </a:p>
          <a:p>
            <a:r>
              <a:rPr lang="en-US" sz="1300" kern="1200" dirty="0">
                <a:solidFill>
                  <a:schemeClr val="tx1"/>
                </a:solidFill>
                <a:effectLst/>
                <a:latin typeface="+mn-lt"/>
                <a:ea typeface="+mn-ea"/>
                <a:cs typeface="+mn-cs"/>
              </a:rPr>
              <a:t>Other Leagues can then agree or concur with that position.  That is why the wording can’t be changed.</a:t>
            </a:r>
          </a:p>
          <a:p>
            <a:r>
              <a:rPr lang="en-US" sz="1300" kern="1200" dirty="0">
                <a:solidFill>
                  <a:schemeClr val="tx1"/>
                </a:solidFill>
                <a:effectLst/>
                <a:latin typeface="+mn-lt"/>
                <a:ea typeface="+mn-ea"/>
                <a:cs typeface="+mn-cs"/>
              </a:rPr>
              <a:t>Concurring with another League’s position allows you to have a position without spending the time and resources to conduct a study</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6</a:t>
            </a:fld>
            <a:endParaRPr lang="en-US"/>
          </a:p>
        </p:txBody>
      </p:sp>
    </p:spTree>
    <p:extLst>
      <p:ext uri="{BB962C8B-B14F-4D97-AF65-F5344CB8AC3E}">
        <p14:creationId xmlns:p14="http://schemas.microsoft.com/office/powerpoint/2010/main" val="180521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so what has changed in the past 29 years?  Let’s look at how US HC has become more inequitable — by costing more, by having fewer insured, and by having relatively worse health outcomes than peer countries with more equitable, affordable access — and who pay less in taxes for their HC than we do</a:t>
            </a:r>
          </a:p>
          <a:p>
            <a:endParaRPr lang="en-US" dirty="0"/>
          </a:p>
          <a:p>
            <a:r>
              <a:rPr lang="en-US" sz="1300" kern="1200" dirty="0">
                <a:solidFill>
                  <a:schemeClr val="tx1"/>
                </a:solidFill>
                <a:effectLst/>
                <a:latin typeface="+mn-lt"/>
                <a:ea typeface="+mn-ea"/>
                <a:cs typeface="+mn-cs"/>
              </a:rPr>
              <a:t>A lot has changed since the main part of the national Healthcare position was adopted in 1993.  </a:t>
            </a:r>
          </a:p>
          <a:p>
            <a:r>
              <a:rPr lang="en-US" sz="1300" kern="1200" dirty="0">
                <a:solidFill>
                  <a:schemeClr val="tx1"/>
                </a:solidFill>
                <a:effectLst/>
                <a:latin typeface="+mn-lt"/>
                <a:ea typeface="+mn-ea"/>
                <a:cs typeface="+mn-cs"/>
              </a:rPr>
              <a:t>And the NY League positions – there were two, one on Healthcare in general and one on the Financing of Healthcare –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were based on studies and updates that dated from 1985 and were last revised in 1991. A section on advance directives was added in 1999.</a:t>
            </a:r>
          </a:p>
          <a:p>
            <a:r>
              <a:rPr lang="en-US" sz="1300" kern="1200" dirty="0">
                <a:solidFill>
                  <a:schemeClr val="tx1"/>
                </a:solidFill>
                <a:effectLst/>
                <a:latin typeface="+mn-lt"/>
                <a:ea typeface="+mn-ea"/>
                <a:cs typeface="+mn-cs"/>
              </a:rPr>
              <a:t>The easy way to update the national position is to concur at convention with a position – in this case excerpts from the 2021 New York State positions. </a:t>
            </a:r>
          </a:p>
          <a:p>
            <a:r>
              <a:rPr lang="en-US" sz="1300" kern="1200" dirty="0">
                <a:solidFill>
                  <a:schemeClr val="tx1"/>
                </a:solidFill>
                <a:effectLst/>
                <a:latin typeface="+mn-lt"/>
                <a:ea typeface="+mn-ea"/>
                <a:cs typeface="+mn-cs"/>
              </a:rPr>
              <a:t>We can’t change the language of the existing national position without a study, but through concurrence, we can add to it.</a:t>
            </a:r>
          </a:p>
          <a:p>
            <a:r>
              <a:rPr lang="en-US" sz="1300" kern="1200" dirty="0">
                <a:solidFill>
                  <a:schemeClr val="tx1"/>
                </a:solidFill>
                <a:effectLst/>
                <a:latin typeface="+mn-lt"/>
                <a:ea typeface="+mn-ea"/>
                <a:cs typeface="+mn-cs"/>
              </a:rPr>
              <a:t>So how has healthcare and its delivery system changed since 1993</a:t>
            </a:r>
            <a:r>
              <a:rPr lang="en-US" dirty="0">
                <a:effectLst/>
              </a:rPr>
              <a:t> </a:t>
            </a:r>
            <a:endParaRPr lang="en-US" dirty="0"/>
          </a:p>
        </p:txBody>
      </p:sp>
      <p:sp>
        <p:nvSpPr>
          <p:cNvPr id="4" name="Header Placeholder 3"/>
          <p:cNvSpPr>
            <a:spLocks noGrp="1"/>
          </p:cNvSpPr>
          <p:nvPr>
            <p:ph type="hdr" sz="quarter"/>
          </p:nvPr>
        </p:nvSpPr>
        <p:spPr/>
        <p:txBody>
          <a:bodyPr/>
          <a:lstStyle/>
          <a:p>
            <a:r>
              <a:rPr lang="en-US"/>
              <a:t>PWM HCUC Educ Final 44 slides</a:t>
            </a:r>
          </a:p>
        </p:txBody>
      </p:sp>
      <p:sp>
        <p:nvSpPr>
          <p:cNvPr id="5" name="Slide Number Placeholder 4"/>
          <p:cNvSpPr>
            <a:spLocks noGrp="1"/>
          </p:cNvSpPr>
          <p:nvPr>
            <p:ph type="sldNum" sz="quarter" idx="5"/>
          </p:nvPr>
        </p:nvSpPr>
        <p:spPr/>
        <p:txBody>
          <a:bodyPr/>
          <a:lstStyle/>
          <a:p>
            <a:fld id="{2D3D1E73-1EB6-6A4E-BC61-314868A65829}" type="slidenum">
              <a:rPr lang="en-US" smtClean="0"/>
              <a:t>7</a:t>
            </a:fld>
            <a:endParaRPr lang="en-US"/>
          </a:p>
        </p:txBody>
      </p:sp>
    </p:spTree>
    <p:extLst>
      <p:ext uri="{BB962C8B-B14F-4D97-AF65-F5344CB8AC3E}">
        <p14:creationId xmlns:p14="http://schemas.microsoft.com/office/powerpoint/2010/main" val="248560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a:t>
            </a:r>
            <a:r>
              <a:rPr lang="en-US" sz="1200" kern="1200" baseline="0" dirty="0">
                <a:solidFill>
                  <a:schemeClr val="tx1"/>
                </a:solidFill>
                <a:effectLst/>
                <a:latin typeface="+mn-lt"/>
                <a:ea typeface="+mn-ea"/>
                <a:cs typeface="+mn-cs"/>
              </a:rPr>
              <a:t> GDP grew 114% between 1999 and 2018 </a:t>
            </a:r>
            <a:r>
              <a:rPr lang="is-IS" sz="1200" kern="1200" baseline="0" dirty="0">
                <a:solidFill>
                  <a:schemeClr val="tx1"/>
                </a:solidFill>
                <a:effectLst/>
                <a:latin typeface="+mn-lt"/>
                <a:ea typeface="+mn-ea"/>
                <a:cs typeface="+mn-cs"/>
              </a:rPr>
              <a:t>… HC costs grew 186% and now total $3.7 Trillion/year</a:t>
            </a:r>
            <a:endParaRPr lang="en-US" sz="1200" kern="1200" dirty="0">
              <a:solidFill>
                <a:schemeClr val="tx1"/>
              </a:solidFill>
              <a:effectLst/>
              <a:latin typeface="+mn-lt"/>
              <a:ea typeface="+mn-ea"/>
              <a:cs typeface="+mn-cs"/>
            </a:endParaRPr>
          </a:p>
          <a:p>
            <a:pPr lvl="0"/>
            <a:r>
              <a:rPr lang="en-US" sz="1200" strike="noStrike" dirty="0"/>
              <a:t>You can’t have universal</a:t>
            </a:r>
            <a:r>
              <a:rPr lang="en-US" sz="1200" strike="noStrike" baseline="0" dirty="0"/>
              <a:t> access if healthcare isn’t affordable.</a:t>
            </a:r>
            <a:endParaRPr lang="en-US" sz="1200" strike="noStrike" dirty="0"/>
          </a:p>
          <a:p>
            <a:r>
              <a:rPr lang="en-US" sz="1300" kern="1200" dirty="0">
                <a:solidFill>
                  <a:schemeClr val="tx1"/>
                </a:solidFill>
                <a:effectLst/>
                <a:latin typeface="+mn-lt"/>
                <a:ea typeface="+mn-ea"/>
                <a:cs typeface="+mn-cs"/>
              </a:rPr>
              <a:t>There have been great advances in medical care.  Pharmacological treatments have become more effective in curing, treating or delaying the onset of many serious conditions — even making previously lethal chronic diseases manageable.  </a:t>
            </a:r>
          </a:p>
          <a:p>
            <a:r>
              <a:rPr lang="en-US" sz="1300" kern="1200" dirty="0">
                <a:solidFill>
                  <a:schemeClr val="tx1"/>
                </a:solidFill>
                <a:effectLst/>
                <a:latin typeface="+mn-lt"/>
                <a:ea typeface="+mn-ea"/>
                <a:cs typeface="+mn-cs"/>
              </a:rPr>
              <a:t>Complicated surgeries have become more successful – think heart transplants and now routine joint replacements. But costs have exploded — creating inequities in access. </a:t>
            </a:r>
          </a:p>
          <a:p>
            <a:r>
              <a:rPr lang="en-US" sz="1300" kern="1200" dirty="0">
                <a:solidFill>
                  <a:schemeClr val="tx1"/>
                </a:solidFill>
                <a:effectLst/>
                <a:latin typeface="+mn-lt"/>
                <a:ea typeface="+mn-ea"/>
                <a:cs typeface="+mn-cs"/>
              </a:rPr>
              <a:t>Families spend way more on healthcare than they did in the 90’s. And many employers no longer offer health insurance for their employees. Others require increased employee contributions and offer plans with lower premiums, narrower networks, and increased cost-sharing — reducing access for even middle-class Americans. </a:t>
            </a:r>
          </a:p>
          <a:p>
            <a:r>
              <a:rPr lang="en-US" sz="1300" kern="1200" dirty="0">
                <a:solidFill>
                  <a:schemeClr val="tx1"/>
                </a:solidFill>
                <a:effectLst/>
                <a:latin typeface="+mn-lt"/>
                <a:ea typeface="+mn-ea"/>
                <a:cs typeface="+mn-cs"/>
              </a:rPr>
              <a:t>And taxpayers are paying more for healthcare, too – providing healthcare for government employees, the indigent, the incarcerated, and with pricier privatized care for seniors, long-term dialysis patients, veterans, and others. </a:t>
            </a:r>
          </a:p>
          <a:p>
            <a:r>
              <a:rPr lang="en-US" sz="1300" kern="1200" dirty="0">
                <a:solidFill>
                  <a:schemeClr val="tx1"/>
                </a:solidFill>
                <a:effectLst/>
                <a:latin typeface="+mn-lt"/>
                <a:ea typeface="+mn-ea"/>
                <a:cs typeface="+mn-cs"/>
              </a:rPr>
              <a:t>Americans are now paying twice as much for healthcare per capita as Europeans — we’re paying more in TAXES for HC than they pay for ALL their HC. And they cover everyone.  In 1990, healthcare expenditures were 12% of our country’s GDP, now they’re 20%.</a:t>
            </a:r>
          </a:p>
          <a:p>
            <a:r>
              <a:rPr lang="en-US" sz="1300" kern="1200" dirty="0">
                <a:solidFill>
                  <a:schemeClr val="tx1"/>
                </a:solidFill>
                <a:effectLst/>
                <a:latin typeface="+mn-lt"/>
                <a:ea typeface="+mn-ea"/>
                <a:cs typeface="+mn-cs"/>
              </a:rPr>
              <a:t>But on important measures we are not getting healthier,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and access now depends much more on where you live,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how much you make, and what kind of work you do.</a:t>
            </a:r>
          </a:p>
          <a:p>
            <a:r>
              <a:rPr lang="en-US" sz="1300" i="1" kern="1200" dirty="0">
                <a:solidFill>
                  <a:schemeClr val="tx1"/>
                </a:solidFill>
                <a:effectLst/>
                <a:latin typeface="+mn-lt"/>
                <a:ea typeface="+mn-ea"/>
                <a:cs typeface="+mn-cs"/>
              </a:rPr>
              <a:t>Today,</a:t>
            </a:r>
            <a:r>
              <a:rPr lang="en-US" sz="1300" kern="1200" dirty="0">
                <a:solidFill>
                  <a:schemeClr val="tx1"/>
                </a:solidFill>
                <a:effectLst/>
                <a:latin typeface="+mn-lt"/>
                <a:ea typeface="+mn-ea"/>
                <a:cs typeface="+mn-cs"/>
              </a:rPr>
              <a:t> </a:t>
            </a:r>
            <a:r>
              <a:rPr lang="en-US" sz="1300" i="1" kern="1200" dirty="0">
                <a:solidFill>
                  <a:schemeClr val="tx1"/>
                </a:solidFill>
                <a:effectLst/>
                <a:latin typeface="+mn-lt"/>
                <a:ea typeface="+mn-ea"/>
                <a:cs typeface="+mn-cs"/>
              </a:rPr>
              <a:t>fewer Americans can afford access to healthcare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8</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137026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cost of health insurance premiums has tripled over the past 20 years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  from an average cost of just </a:t>
            </a:r>
            <a:r>
              <a:rPr lang="en-US" sz="1300" b="1" kern="1200" dirty="0">
                <a:solidFill>
                  <a:schemeClr val="tx1"/>
                </a:solidFill>
                <a:effectLst/>
                <a:latin typeface="+mn-lt"/>
                <a:ea typeface="+mn-ea"/>
                <a:cs typeface="+mn-cs"/>
              </a:rPr>
              <a:t>under</a:t>
            </a:r>
            <a:r>
              <a:rPr lang="en-US" sz="1300" kern="1200" dirty="0">
                <a:solidFill>
                  <a:schemeClr val="tx1"/>
                </a:solidFill>
                <a:effectLst/>
                <a:latin typeface="+mn-lt"/>
                <a:ea typeface="+mn-ea"/>
                <a:cs typeface="+mn-cs"/>
              </a:rPr>
              <a:t> $6K to just </a:t>
            </a:r>
            <a:r>
              <a:rPr lang="en-US" sz="1300" b="1" kern="1200" dirty="0">
                <a:solidFill>
                  <a:schemeClr val="tx1"/>
                </a:solidFill>
                <a:effectLst/>
                <a:latin typeface="+mn-lt"/>
                <a:ea typeface="+mn-ea"/>
                <a:cs typeface="+mn-cs"/>
              </a:rPr>
              <a:t>over</a:t>
            </a:r>
            <a:r>
              <a:rPr lang="en-US" sz="1300" kern="1200" dirty="0">
                <a:solidFill>
                  <a:schemeClr val="tx1"/>
                </a:solidFill>
                <a:effectLst/>
                <a:latin typeface="+mn-lt"/>
                <a:ea typeface="+mn-ea"/>
                <a:cs typeface="+mn-cs"/>
              </a:rPr>
              <a:t> $19K </a:t>
            </a:r>
            <a:br>
              <a:rPr lang="en-US" sz="1300" kern="1200" dirty="0">
                <a:solidFill>
                  <a:schemeClr val="tx1"/>
                </a:solidFill>
                <a:effectLst/>
                <a:latin typeface="+mn-lt"/>
                <a:ea typeface="+mn-ea"/>
                <a:cs typeface="+mn-cs"/>
              </a:rPr>
            </a:br>
            <a:r>
              <a:rPr lang="en-US" sz="1300" kern="1200" dirty="0">
                <a:solidFill>
                  <a:schemeClr val="tx1"/>
                </a:solidFill>
                <a:effectLst/>
                <a:latin typeface="+mn-lt"/>
                <a:ea typeface="+mn-ea"/>
                <a:cs typeface="+mn-cs"/>
              </a:rPr>
              <a:t>	with bigger shares paid by workers</a:t>
            </a:r>
          </a:p>
          <a:p>
            <a:r>
              <a:rPr lang="en-US" sz="1300" i="1" kern="1200" dirty="0">
                <a:solidFill>
                  <a:schemeClr val="tx1"/>
                </a:solidFill>
                <a:effectLst/>
                <a:latin typeface="+mn-lt"/>
                <a:ea typeface="+mn-ea"/>
                <a:cs typeface="+mn-cs"/>
              </a:rPr>
              <a:t>Employers are also choosing plans with greater cost-sharing</a:t>
            </a:r>
            <a:r>
              <a:rPr lang="en-US" dirty="0">
                <a:effectLst/>
              </a:rPr>
              <a:t> </a:t>
            </a:r>
            <a:endParaRPr lang="en-US" dirty="0"/>
          </a:p>
          <a:p>
            <a:r>
              <a:rPr lang="en-US" dirty="0"/>
              <a:t>But having them triple over the past 20 years</a:t>
            </a:r>
            <a:r>
              <a:rPr lang="en-US" baseline="0" dirty="0"/>
              <a:t> isn’t the worst part </a:t>
            </a:r>
            <a:r>
              <a:rPr lang="is-IS" baseline="0" dirty="0"/>
              <a:t>… it’s the dramatically increased cost-sharing that make Health insurance prohibitive</a:t>
            </a:r>
            <a:endParaRPr lang="en-US" dirty="0"/>
          </a:p>
        </p:txBody>
      </p:sp>
      <p:sp>
        <p:nvSpPr>
          <p:cNvPr id="4" name="Slide Number Placeholder 3"/>
          <p:cNvSpPr>
            <a:spLocks noGrp="1"/>
          </p:cNvSpPr>
          <p:nvPr>
            <p:ph type="sldNum" sz="quarter" idx="10"/>
          </p:nvPr>
        </p:nvSpPr>
        <p:spPr/>
        <p:txBody>
          <a:bodyPr/>
          <a:lstStyle/>
          <a:p>
            <a:fld id="{2D3D1E73-1EB6-6A4E-BC61-314868A65829}" type="slidenum">
              <a:rPr lang="en-US" smtClean="0"/>
              <a:t>9</a:t>
            </a:fld>
            <a:endParaRPr lang="en-US"/>
          </a:p>
        </p:txBody>
      </p:sp>
      <p:sp>
        <p:nvSpPr>
          <p:cNvPr id="5" name="Header Placeholder 4"/>
          <p:cNvSpPr>
            <a:spLocks noGrp="1"/>
          </p:cNvSpPr>
          <p:nvPr>
            <p:ph type="hdr" sz="quarter" idx="11"/>
          </p:nvPr>
        </p:nvSpPr>
        <p:spPr/>
        <p:txBody>
          <a:bodyPr/>
          <a:lstStyle/>
          <a:p>
            <a:r>
              <a:rPr lang="en-US"/>
              <a:t>PWM HCUC Educ Final 44 slides</a:t>
            </a:r>
          </a:p>
        </p:txBody>
      </p:sp>
    </p:spTree>
    <p:extLst>
      <p:ext uri="{BB962C8B-B14F-4D97-AF65-F5344CB8AC3E}">
        <p14:creationId xmlns:p14="http://schemas.microsoft.com/office/powerpoint/2010/main" val="24246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75816" y="407887"/>
            <a:ext cx="8147304" cy="1668475"/>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75816" y="2096739"/>
            <a:ext cx="8147304" cy="1986280"/>
          </a:xfrm>
        </p:spPr>
        <p:txBody>
          <a:bodyPr tIns="0"/>
          <a:lstStyle>
            <a:lvl1pPr marL="30557" indent="0" algn="l">
              <a:buNone/>
              <a:defRPr sz="2900">
                <a:solidFill>
                  <a:schemeClr val="tx2">
                    <a:shade val="30000"/>
                    <a:satMod val="150000"/>
                  </a:schemeClr>
                </a:solidFill>
              </a:defRPr>
            </a:lvl1pPr>
            <a:lvl2pPr marL="509292" indent="0" algn="ctr">
              <a:buNone/>
            </a:lvl2pPr>
            <a:lvl3pPr marL="1018586" indent="0" algn="ctr">
              <a:buNone/>
            </a:lvl3pPr>
            <a:lvl4pPr marL="1527879" indent="0" algn="ctr">
              <a:buNone/>
            </a:lvl4pPr>
            <a:lvl5pPr marL="2037173" indent="0" algn="ctr">
              <a:buNone/>
            </a:lvl5pPr>
            <a:lvl6pPr marL="2546466" indent="0" algn="ctr">
              <a:buNone/>
            </a:lvl6pPr>
            <a:lvl7pPr marL="3055758" indent="0" algn="ctr">
              <a:buNone/>
            </a:lvl7pPr>
            <a:lvl8pPr marL="3565052" indent="0" algn="ctr">
              <a:buNone/>
            </a:lvl8pPr>
            <a:lvl9pPr marL="4074344"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022D8DD-B8D0-4146-88DE-2B8E8527B9FC}" type="datetime1">
              <a:rPr lang="en-US" smtClean="0"/>
              <a:t>2/4/22</a:t>
            </a:fld>
            <a:endParaRPr lang="en-US"/>
          </a:p>
        </p:txBody>
      </p:sp>
      <p:sp>
        <p:nvSpPr>
          <p:cNvPr id="20" name="Footer Placeholder 19"/>
          <p:cNvSpPr>
            <a:spLocks noGrp="1"/>
          </p:cNvSpPr>
          <p:nvPr>
            <p:ph type="ftr" sz="quarter" idx="11"/>
          </p:nvPr>
        </p:nvSpPr>
        <p:spPr/>
        <p:txBody>
          <a:bodyPr/>
          <a:lstStyle/>
          <a:p>
            <a:endParaRPr lang="en-US"/>
          </a:p>
        </p:txBody>
      </p:sp>
      <p:sp>
        <p:nvSpPr>
          <p:cNvPr id="8" name="Oval 7"/>
          <p:cNvSpPr/>
          <p:nvPr/>
        </p:nvSpPr>
        <p:spPr>
          <a:xfrm>
            <a:off x="1013576" y="1602309"/>
            <a:ext cx="231343" cy="23835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58" tIns="50929" rIns="101858" bIns="50929" anchor="ctr"/>
          <a:lstStyle/>
          <a:p>
            <a:pPr algn="ctr" eaLnBrk="1" latinLnBrk="0" hangingPunct="1"/>
            <a:endParaRPr kumimoji="0" lang="en-US"/>
          </a:p>
        </p:txBody>
      </p:sp>
      <p:sp>
        <p:nvSpPr>
          <p:cNvPr id="9" name="Oval 8"/>
          <p:cNvSpPr/>
          <p:nvPr/>
        </p:nvSpPr>
        <p:spPr>
          <a:xfrm>
            <a:off x="1272896" y="1524352"/>
            <a:ext cx="70409" cy="7254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58" tIns="50929" rIns="101858" bIns="50929" anchor="ctr"/>
          <a:lstStyle/>
          <a:p>
            <a:pPr algn="ctr" eaLnBrk="1" latinLnBrk="0" hangingPunct="1"/>
            <a:endParaRPr kumimoji="0" lang="en-US"/>
          </a:p>
        </p:txBody>
      </p:sp>
      <p:sp>
        <p:nvSpPr>
          <p:cNvPr id="10" name="Slide Number Placeholder 9"/>
          <p:cNvSpPr>
            <a:spLocks noGrp="1"/>
          </p:cNvSpPr>
          <p:nvPr>
            <p:ph type="sldNum" sz="quarter" idx="12"/>
          </p:nvPr>
        </p:nvSpPr>
        <p:spPr/>
        <p:txBody>
          <a:bodyPr/>
          <a:lstStyle/>
          <a:p>
            <a:fld id="{651FC063-5EA9-49AF-AFAF-D68C9E82B2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9494A0-7ECD-0A46-9866-27107135F6B4}" type="datetime1">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311258"/>
            <a:ext cx="201168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57300" y="311259"/>
            <a:ext cx="611886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4F2689-F48D-8745-9634-821C2030DF73}" type="datetime1">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818987"/>
            <a:ext cx="6789420" cy="953414"/>
          </a:xfrm>
        </p:spPr>
        <p:txBody>
          <a:bodyPr anchor="ctr">
            <a:normAutofit/>
          </a:bodyPr>
          <a:lstStyle>
            <a:lvl1pPr marL="0" indent="0">
              <a:buNone/>
              <a:defRPr sz="1300" baseline="0"/>
            </a:lvl1pPr>
          </a:lstStyle>
          <a:p>
            <a:pPr lvl="0"/>
            <a:r>
              <a:rPr lang="en-US" dirty="0"/>
              <a:t>Click to edit footnote</a:t>
            </a:r>
          </a:p>
        </p:txBody>
      </p:sp>
    </p:spTree>
    <p:extLst>
      <p:ext uri="{BB962C8B-B14F-4D97-AF65-F5344CB8AC3E}">
        <p14:creationId xmlns:p14="http://schemas.microsoft.com/office/powerpoint/2010/main" val="77723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818987"/>
            <a:ext cx="6789420" cy="953414"/>
          </a:xfrm>
        </p:spPr>
        <p:txBody>
          <a:bodyPr anchor="ctr">
            <a:normAutofit/>
          </a:bodyPr>
          <a:lstStyle>
            <a:lvl1pPr marL="0" indent="0">
              <a:buNone/>
              <a:defRPr sz="1320" baseline="0"/>
            </a:lvl1pPr>
          </a:lstStyle>
          <a:p>
            <a:pPr lvl="0"/>
            <a:r>
              <a:rPr lang="en-US" dirty="0"/>
              <a:t>Click to edit footnote</a:t>
            </a:r>
          </a:p>
        </p:txBody>
      </p:sp>
    </p:spTree>
    <p:extLst>
      <p:ext uri="{BB962C8B-B14F-4D97-AF65-F5344CB8AC3E}">
        <p14:creationId xmlns:p14="http://schemas.microsoft.com/office/powerpoint/2010/main" val="216399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C425740-5978-9C47-9D9D-64B6A5D59F79}" type="datetime1">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511179" y="-60"/>
            <a:ext cx="7543800" cy="777246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2" name="Title 1"/>
          <p:cNvSpPr>
            <a:spLocks noGrp="1"/>
          </p:cNvSpPr>
          <p:nvPr>
            <p:ph type="title"/>
          </p:nvPr>
        </p:nvSpPr>
        <p:spPr>
          <a:xfrm>
            <a:off x="2836231" y="2947035"/>
            <a:ext cx="7040880" cy="2590800"/>
          </a:xfrm>
        </p:spPr>
        <p:txBody>
          <a:bodyPr anchor="t"/>
          <a:lstStyle>
            <a:lvl1pPr algn="l">
              <a:lnSpc>
                <a:spcPts val="5014"/>
              </a:lnSpc>
              <a:buNone/>
              <a:defRPr sz="4500" b="1" cap="all"/>
            </a:lvl1pPr>
            <a:extLst/>
          </a:lstStyle>
          <a:p>
            <a:r>
              <a:rPr kumimoji="0" lang="en-US"/>
              <a:t>Click to edit Master title style</a:t>
            </a:r>
          </a:p>
        </p:txBody>
      </p:sp>
      <p:sp>
        <p:nvSpPr>
          <p:cNvPr id="3" name="Text Placeholder 2"/>
          <p:cNvSpPr>
            <a:spLocks noGrp="1"/>
          </p:cNvSpPr>
          <p:nvPr>
            <p:ph type="body" idx="1"/>
          </p:nvPr>
        </p:nvSpPr>
        <p:spPr>
          <a:xfrm>
            <a:off x="2836231" y="1209040"/>
            <a:ext cx="7040880" cy="1711007"/>
          </a:xfrm>
        </p:spPr>
        <p:txBody>
          <a:bodyPr anchor="b"/>
          <a:lstStyle>
            <a:lvl1pPr marL="20371" indent="0">
              <a:lnSpc>
                <a:spcPts val="2563"/>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000F28-FE6B-BE4E-9564-A4D486B0484E}" type="datetime1">
              <a:rPr lang="en-US" smtClean="0"/>
              <a:t>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
        <p:nvSpPr>
          <p:cNvPr id="10" name="Rectangle 9"/>
          <p:cNvSpPr/>
          <p:nvPr/>
        </p:nvSpPr>
        <p:spPr bwMode="invGray">
          <a:xfrm>
            <a:off x="2514600" y="0"/>
            <a:ext cx="83820"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8" name="Oval 7"/>
          <p:cNvSpPr/>
          <p:nvPr/>
        </p:nvSpPr>
        <p:spPr>
          <a:xfrm>
            <a:off x="2389553" y="3189943"/>
            <a:ext cx="231343" cy="23835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58" tIns="50929" rIns="101858" bIns="50929" anchor="ctr"/>
          <a:lstStyle/>
          <a:p>
            <a:pPr algn="ctr" eaLnBrk="1" latinLnBrk="0" hangingPunct="1"/>
            <a:endParaRPr kumimoji="0" lang="en-US"/>
          </a:p>
        </p:txBody>
      </p:sp>
      <p:sp>
        <p:nvSpPr>
          <p:cNvPr id="9" name="Oval 8"/>
          <p:cNvSpPr/>
          <p:nvPr/>
        </p:nvSpPr>
        <p:spPr>
          <a:xfrm>
            <a:off x="2648870" y="3111986"/>
            <a:ext cx="70409" cy="72542"/>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1858" tIns="50929" rIns="101858" bIns="50929"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9169" y="310896"/>
            <a:ext cx="8247888" cy="1295400"/>
          </a:xfrm>
        </p:spPr>
        <p:txBody>
          <a:bodyPr/>
          <a:lstStyle/>
          <a:p>
            <a:r>
              <a:rPr kumimoji="0" lang="en-US"/>
              <a:t>Click to edit Master title style</a:t>
            </a:r>
          </a:p>
        </p:txBody>
      </p:sp>
      <p:sp>
        <p:nvSpPr>
          <p:cNvPr id="3" name="Content Placeholder 2"/>
          <p:cNvSpPr>
            <a:spLocks noGrp="1"/>
          </p:cNvSpPr>
          <p:nvPr>
            <p:ph sz="half" idx="1"/>
          </p:nvPr>
        </p:nvSpPr>
        <p:spPr>
          <a:xfrm>
            <a:off x="1579169" y="1727200"/>
            <a:ext cx="4023360" cy="528523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803697" y="1727200"/>
            <a:ext cx="4023360" cy="5285232"/>
          </a:xfrm>
        </p:spPr>
        <p:txBody>
          <a:bodyPr/>
          <a:lstStyle>
            <a:lvl1pPr>
              <a:defRPr sz="3100"/>
            </a:lvl1pPr>
            <a:lvl2pPr>
              <a:defRPr sz="2700"/>
            </a:lvl2pPr>
            <a:lvl3pPr>
              <a:defRPr sz="22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DB7E40-186D-3A4C-9F6B-360B35366F6B}" type="datetime1">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5848381"/>
            <a:ext cx="9052560" cy="1295400"/>
          </a:xfrm>
        </p:spPr>
        <p:txBody>
          <a:bodyPr anchor="ctr"/>
          <a:lstStyle>
            <a:lvl1pPr algn="ctr">
              <a:defRPr sz="5000" b="1" cap="none" baseline="0"/>
            </a:lvl1pPr>
            <a:extLst/>
          </a:lstStyle>
          <a:p>
            <a:r>
              <a:rPr kumimoji="0" lang="en-US"/>
              <a:t>Click to edit Master title style</a:t>
            </a:r>
          </a:p>
        </p:txBody>
      </p:sp>
      <p:sp>
        <p:nvSpPr>
          <p:cNvPr id="3" name="Text Placeholder 2"/>
          <p:cNvSpPr>
            <a:spLocks noGrp="1"/>
          </p:cNvSpPr>
          <p:nvPr>
            <p:ph type="body" idx="1"/>
          </p:nvPr>
        </p:nvSpPr>
        <p:spPr>
          <a:xfrm>
            <a:off x="502920" y="372048"/>
            <a:ext cx="4425696" cy="725424"/>
          </a:xfrm>
          <a:solidFill>
            <a:schemeClr val="bg1"/>
          </a:solidFill>
          <a:ln w="10795">
            <a:solidFill>
              <a:schemeClr val="bg1"/>
            </a:solidFill>
            <a:miter lim="800000"/>
          </a:ln>
        </p:spPr>
        <p:txBody>
          <a:bodyPr anchor="ctr"/>
          <a:lstStyle>
            <a:lvl1pPr marL="71302"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29784" y="372048"/>
            <a:ext cx="4425696" cy="725424"/>
          </a:xfrm>
          <a:solidFill>
            <a:schemeClr val="bg1"/>
          </a:solidFill>
          <a:ln w="10795">
            <a:solidFill>
              <a:schemeClr val="bg1"/>
            </a:solidFill>
            <a:miter lim="800000"/>
          </a:ln>
        </p:spPr>
        <p:txBody>
          <a:bodyPr anchor="ctr"/>
          <a:lstStyle>
            <a:lvl1pPr marL="71302" indent="0" algn="l">
              <a:lnSpc>
                <a:spcPct val="100000"/>
              </a:lnSpc>
              <a:spcBef>
                <a:spcPts val="111"/>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1098581"/>
            <a:ext cx="4425696" cy="4663440"/>
          </a:xfrm>
          <a:ln w="10795">
            <a:solidFill>
              <a:schemeClr val="bg1"/>
            </a:solidFill>
            <a:prstDash val="dash"/>
            <a:miter lim="800000"/>
          </a:ln>
        </p:spPr>
        <p:txBody>
          <a:bodyPr/>
          <a:lstStyle>
            <a:lvl1pPr marL="437992" indent="-305576">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29784" y="1098581"/>
            <a:ext cx="4425696" cy="4663440"/>
          </a:xfrm>
          <a:ln w="10795">
            <a:solidFill>
              <a:schemeClr val="bg1"/>
            </a:solidFill>
            <a:prstDash val="dash"/>
            <a:miter lim="800000"/>
          </a:ln>
        </p:spPr>
        <p:txBody>
          <a:bodyPr/>
          <a:lstStyle>
            <a:lvl1pPr marL="437992" indent="-305576">
              <a:lnSpc>
                <a:spcPct val="100000"/>
              </a:lnSpc>
              <a:spcBef>
                <a:spcPts val="780"/>
              </a:spcBef>
              <a:defRPr sz="2700"/>
            </a:lvl1pPr>
            <a:lvl2pPr>
              <a:lnSpc>
                <a:spcPct val="100000"/>
              </a:lnSpc>
              <a:spcBef>
                <a:spcPts val="780"/>
              </a:spcBef>
              <a:defRPr sz="2200"/>
            </a:lvl2pPr>
            <a:lvl3pPr>
              <a:lnSpc>
                <a:spcPct val="100000"/>
              </a:lnSpc>
              <a:spcBef>
                <a:spcPts val="780"/>
              </a:spcBef>
              <a:defRPr sz="2000"/>
            </a:lvl3pPr>
            <a:lvl4pPr>
              <a:lnSpc>
                <a:spcPct val="100000"/>
              </a:lnSpc>
              <a:spcBef>
                <a:spcPts val="780"/>
              </a:spcBef>
              <a:defRPr sz="1800"/>
            </a:lvl4pPr>
            <a:lvl5pPr>
              <a:lnSpc>
                <a:spcPct val="100000"/>
              </a:lnSpc>
              <a:spcBef>
                <a:spcPts val="780"/>
              </a:spcBef>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686D0DB-45F8-7948-AC04-BD83B9FBDA4F}" type="datetime1">
              <a:rPr lang="en-US" smtClean="0"/>
              <a:t>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79169" y="310896"/>
            <a:ext cx="8247888" cy="12954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E3E226B9-3D41-B44E-A180-549F1762D6BE}" type="datetime1">
              <a:rPr lang="en-US" smtClean="0"/>
              <a:t>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16482" y="0"/>
            <a:ext cx="8941918" cy="7772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E1603F79-6735-F648-86D0-BEB85482B638}" type="datetime1">
              <a:rPr lang="en-US" smtClean="0"/>
              <a:t>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156E8-9BA7-6D44-A391-533915B7C660}" type="slidenum">
              <a:rPr lang="en-US" smtClean="0"/>
              <a:t>‹#›</a:t>
            </a:fld>
            <a:endParaRPr lang="en-US"/>
          </a:p>
        </p:txBody>
      </p:sp>
      <p:sp>
        <p:nvSpPr>
          <p:cNvPr id="6" name="Rectangle 5"/>
          <p:cNvSpPr/>
          <p:nvPr/>
        </p:nvSpPr>
        <p:spPr bwMode="invGray">
          <a:xfrm>
            <a:off x="1116485" y="-60"/>
            <a:ext cx="80467"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245682"/>
            <a:ext cx="4191000" cy="1316990"/>
          </a:xfrm>
          <a:ln>
            <a:noFill/>
          </a:ln>
        </p:spPr>
        <p:txBody>
          <a:bodyPr anchor="b"/>
          <a:lstStyle>
            <a:lvl1pPr algn="l">
              <a:lnSpc>
                <a:spcPts val="2227"/>
              </a:lnSpc>
              <a:buNone/>
              <a:defRPr sz="2500" b="1" cap="all" baseline="0"/>
            </a:lvl1pPr>
            <a:extLst/>
          </a:lstStyle>
          <a:p>
            <a:r>
              <a:rPr kumimoji="0" lang="en-US"/>
              <a:t>Click to edit Master title style</a:t>
            </a:r>
          </a:p>
        </p:txBody>
      </p:sp>
      <p:sp>
        <p:nvSpPr>
          <p:cNvPr id="3" name="Text Placeholder 2"/>
          <p:cNvSpPr>
            <a:spLocks noGrp="1"/>
          </p:cNvSpPr>
          <p:nvPr>
            <p:ph type="body" idx="2"/>
          </p:nvPr>
        </p:nvSpPr>
        <p:spPr>
          <a:xfrm>
            <a:off x="502920" y="1594559"/>
            <a:ext cx="4191000" cy="791633"/>
          </a:xfrm>
        </p:spPr>
        <p:txBody>
          <a:bodyPr/>
          <a:lstStyle>
            <a:lvl1pPr marL="50929" indent="0">
              <a:lnSpc>
                <a:spcPct val="100000"/>
              </a:lnSpc>
              <a:spcBef>
                <a:spcPts val="0"/>
              </a:spcBef>
              <a:buNone/>
              <a:defRPr sz="1600"/>
            </a:lvl1pPr>
            <a:lvl2pPr>
              <a:buNone/>
              <a:defRPr sz="1300"/>
            </a:lvl2pPr>
            <a:lvl3pPr>
              <a:buNone/>
              <a:defRPr sz="1100"/>
            </a:lvl3pPr>
            <a:lvl4pPr>
              <a:buNone/>
              <a:defRPr sz="1000"/>
            </a:lvl4pPr>
            <a:lvl5pPr>
              <a:buNone/>
              <a:defRPr sz="10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502920" y="2418083"/>
            <a:ext cx="8968740" cy="4524905"/>
          </a:xfrm>
        </p:spPr>
        <p:txBody>
          <a:bodyPr/>
          <a:lstStyle>
            <a:lvl1pPr>
              <a:defRPr sz="3600"/>
            </a:lvl1pPr>
            <a:lvl2pPr>
              <a:defRPr sz="3100"/>
            </a:lvl2pPr>
            <a:lvl3pPr>
              <a:defRPr sz="2700"/>
            </a:lvl3pPr>
            <a:lvl4pPr>
              <a:defRPr sz="2200"/>
            </a:lvl4pPr>
            <a:lvl5pPr>
              <a:defRPr sz="2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761B52-2D56-8C4C-B552-485EF9FC0423}" type="datetime1">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156E8-9BA7-6D44-A391-533915B7C6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75586" y="1209040"/>
            <a:ext cx="3017520" cy="2245360"/>
          </a:xfrm>
        </p:spPr>
        <p:txBody>
          <a:bodyPr anchor="b">
            <a:noAutofit/>
          </a:bodyPr>
          <a:lstStyle>
            <a:lvl1pPr algn="l">
              <a:buNone/>
              <a:defRPr sz="23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8B5DDCC-B7FE-0044-9F6B-9A7FB4D5D75E}" type="datetime1">
              <a:rPr lang="en-US" smtClean="0"/>
              <a:t>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156E8-9BA7-6D44-A391-533915B7C660}" type="slidenum">
              <a:rPr lang="en-US" smtClean="0"/>
              <a:t>‹#›</a:t>
            </a:fld>
            <a:endParaRPr lang="en-US"/>
          </a:p>
        </p:txBody>
      </p:sp>
      <p:sp>
        <p:nvSpPr>
          <p:cNvPr id="8" name="Rectangle 7"/>
          <p:cNvSpPr/>
          <p:nvPr/>
        </p:nvSpPr>
        <p:spPr>
          <a:xfrm>
            <a:off x="838200" y="1209040"/>
            <a:ext cx="5029200" cy="5181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1858" tIns="305576" rIns="101858" bIns="50929" rtlCol="0" anchor="t">
            <a:normAutofit/>
          </a:bodyPr>
          <a:lstStyle/>
          <a:p>
            <a:pPr marL="0" indent="-315762" algn="l" rtl="0" eaLnBrk="1" latinLnBrk="0" hangingPunct="1">
              <a:lnSpc>
                <a:spcPts val="3343"/>
              </a:lnSpc>
              <a:spcBef>
                <a:spcPts val="669"/>
              </a:spcBef>
              <a:buClr>
                <a:schemeClr val="accent1"/>
              </a:buClr>
              <a:buSzPct val="80000"/>
              <a:buFont typeface="Wingdings 2"/>
              <a:buNone/>
            </a:pPr>
            <a:endParaRPr kumimoji="0" lang="en-US" sz="3600" kern="1200">
              <a:solidFill>
                <a:schemeClr val="tx1"/>
              </a:solidFill>
              <a:latin typeface="+mn-lt"/>
              <a:ea typeface="+mn-ea"/>
              <a:cs typeface="+mn-cs"/>
            </a:endParaRPr>
          </a:p>
        </p:txBody>
      </p:sp>
      <p:sp>
        <p:nvSpPr>
          <p:cNvPr id="3" name="Picture Placeholder 2"/>
          <p:cNvSpPr>
            <a:spLocks noGrp="1"/>
          </p:cNvSpPr>
          <p:nvPr>
            <p:ph type="pic" idx="1"/>
          </p:nvPr>
        </p:nvSpPr>
        <p:spPr>
          <a:xfrm>
            <a:off x="922020" y="1295406"/>
            <a:ext cx="4861560" cy="3983135"/>
          </a:xfrm>
          <a:prstGeom prst="roundRect">
            <a:avLst>
              <a:gd name="adj" fmla="val 783"/>
            </a:avLst>
          </a:prstGeom>
          <a:solidFill>
            <a:schemeClr val="bg2"/>
          </a:solidFill>
          <a:ln w="127000">
            <a:noFill/>
            <a:miter lim="800000"/>
          </a:ln>
          <a:effectLst/>
        </p:spPr>
        <p:txBody>
          <a:bodyPr lIns="101858" tIns="305576" anchor="t"/>
          <a:lstStyle>
            <a:lvl1pPr marL="0" indent="0" algn="l" eaLnBrk="1" latinLnBrk="0" hangingPunct="1">
              <a:buNone/>
              <a:defRPr sz="3600"/>
            </a:lvl1pPr>
            <a:extLst/>
          </a:lstStyle>
          <a:p>
            <a:pPr marL="0" algn="l" eaLnBrk="1" latinLnBrk="0" hangingPunct="1"/>
            <a:r>
              <a:rPr kumimoji="0" lang="en-US"/>
              <a:t>Drag picture to placeholder or click icon to add</a:t>
            </a:r>
            <a:endParaRPr kumimoji="0" lang="en-US" dirty="0"/>
          </a:p>
        </p:txBody>
      </p:sp>
      <p:sp>
        <p:nvSpPr>
          <p:cNvPr id="9" name="Process 8"/>
          <p:cNvSpPr/>
          <p:nvPr/>
        </p:nvSpPr>
        <p:spPr>
          <a:xfrm rot="19468671">
            <a:off x="436398" y="1081589"/>
            <a:ext cx="754380" cy="23155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10" name="Process 9"/>
          <p:cNvSpPr/>
          <p:nvPr/>
        </p:nvSpPr>
        <p:spPr>
          <a:xfrm rot="2103354" flipH="1">
            <a:off x="5504034" y="1061691"/>
            <a:ext cx="714146" cy="23155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dirty="0"/>
          </a:p>
        </p:txBody>
      </p:sp>
      <p:sp>
        <p:nvSpPr>
          <p:cNvPr id="4" name="Text Placeholder 3"/>
          <p:cNvSpPr>
            <a:spLocks noGrp="1"/>
          </p:cNvSpPr>
          <p:nvPr>
            <p:ph type="body" sz="half" idx="2"/>
          </p:nvPr>
        </p:nvSpPr>
        <p:spPr>
          <a:xfrm>
            <a:off x="922020" y="5440680"/>
            <a:ext cx="4861560" cy="863600"/>
          </a:xfrm>
        </p:spPr>
        <p:txBody>
          <a:bodyPr anchor="ctr"/>
          <a:lstStyle>
            <a:lvl1pPr marL="0" indent="0" algn="l">
              <a:lnSpc>
                <a:spcPts val="1783"/>
              </a:lnSpc>
              <a:spcBef>
                <a:spcPts val="0"/>
              </a:spcBef>
              <a:buNone/>
              <a:defRPr sz="16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50C3"/>
        </a:solidFill>
        <a:effectLst/>
      </p:bgPr>
    </p:bg>
    <p:spTree>
      <p:nvGrpSpPr>
        <p:cNvPr id="1" name=""/>
        <p:cNvGrpSpPr/>
        <p:nvPr/>
      </p:nvGrpSpPr>
      <p:grpSpPr>
        <a:xfrm>
          <a:off x="0" y="0"/>
          <a:ext cx="0" cy="0"/>
          <a:chOff x="0" y="0"/>
          <a:chExt cx="0" cy="0"/>
        </a:xfrm>
      </p:grpSpPr>
      <p:sp>
        <p:nvSpPr>
          <p:cNvPr id="12" name="Rectangle 11"/>
          <p:cNvSpPr/>
          <p:nvPr/>
        </p:nvSpPr>
        <p:spPr>
          <a:xfrm>
            <a:off x="1099091" y="-60"/>
            <a:ext cx="9042101" cy="7827050"/>
          </a:xfrm>
          <a:prstGeom prst="rect">
            <a:avLst/>
          </a:prstGeom>
          <a:solidFill>
            <a:schemeClr val="bg1"/>
          </a:solidFill>
          <a:ln w="19050" cap="rnd" cmpd="sng" algn="ctr">
            <a:solidFill>
              <a:srgbClr val="B01C28"/>
            </a:solid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5" name="Title Placeholder 4"/>
          <p:cNvSpPr>
            <a:spLocks noGrp="1"/>
          </p:cNvSpPr>
          <p:nvPr>
            <p:ph type="title"/>
          </p:nvPr>
        </p:nvSpPr>
        <p:spPr>
          <a:xfrm>
            <a:off x="1579169" y="311256"/>
            <a:ext cx="8247888" cy="1295400"/>
          </a:xfrm>
          <a:prstGeom prst="rect">
            <a:avLst/>
          </a:prstGeom>
          <a:ln>
            <a:noFill/>
          </a:ln>
        </p:spPr>
        <p:txBody>
          <a:bodyPr lIns="101858" tIns="50929" rIns="101858" bIns="50929" anchor="ctr">
            <a:normAutofit/>
          </a:bodyPr>
          <a:lstStyle/>
          <a:p>
            <a:r>
              <a:rPr kumimoji="0" lang="en-US" dirty="0"/>
              <a:t>Click to edit Master title style</a:t>
            </a:r>
          </a:p>
        </p:txBody>
      </p:sp>
      <p:sp>
        <p:nvSpPr>
          <p:cNvPr id="9" name="Text Placeholder 8"/>
          <p:cNvSpPr>
            <a:spLocks noGrp="1"/>
          </p:cNvSpPr>
          <p:nvPr>
            <p:ph type="body" idx="1"/>
          </p:nvPr>
        </p:nvSpPr>
        <p:spPr>
          <a:xfrm>
            <a:off x="1579169" y="1640840"/>
            <a:ext cx="8247888" cy="5440680"/>
          </a:xfrm>
          <a:prstGeom prst="rect">
            <a:avLst/>
          </a:prstGeom>
        </p:spPr>
        <p:txBody>
          <a:bodyPr lIns="101858" tIns="50929" rIns="101858" bIns="50929">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4" name="Date Placeholder 23"/>
          <p:cNvSpPr>
            <a:spLocks noGrp="1"/>
          </p:cNvSpPr>
          <p:nvPr>
            <p:ph type="dt" sz="half" idx="2"/>
          </p:nvPr>
        </p:nvSpPr>
        <p:spPr>
          <a:xfrm>
            <a:off x="3939540" y="7146290"/>
            <a:ext cx="2346960" cy="539750"/>
          </a:xfrm>
          <a:prstGeom prst="rect">
            <a:avLst/>
          </a:prstGeom>
        </p:spPr>
        <p:txBody>
          <a:bodyPr lIns="101858" tIns="50929" rIns="101858" bIns="50929" anchor="b"/>
          <a:lstStyle>
            <a:lvl1pPr algn="r" eaLnBrk="1" latinLnBrk="0" hangingPunct="1">
              <a:defRPr kumimoji="0" sz="1300">
                <a:solidFill>
                  <a:schemeClr val="bg2">
                    <a:shade val="50000"/>
                    <a:satMod val="200000"/>
                  </a:schemeClr>
                </a:solidFill>
              </a:defRPr>
            </a:lvl1pPr>
            <a:extLst/>
          </a:lstStyle>
          <a:p>
            <a:fld id="{96D49569-0363-BC4A-B328-F25D755C7BC5}" type="datetime1">
              <a:rPr lang="en-US" smtClean="0"/>
              <a:t>2/4/22</a:t>
            </a:fld>
            <a:endParaRPr lang="en-US"/>
          </a:p>
        </p:txBody>
      </p:sp>
      <p:sp>
        <p:nvSpPr>
          <p:cNvPr id="10" name="Footer Placeholder 9"/>
          <p:cNvSpPr>
            <a:spLocks noGrp="1"/>
          </p:cNvSpPr>
          <p:nvPr>
            <p:ph type="ftr" sz="quarter" idx="3"/>
          </p:nvPr>
        </p:nvSpPr>
        <p:spPr>
          <a:xfrm>
            <a:off x="6286500" y="7146290"/>
            <a:ext cx="3185160" cy="539750"/>
          </a:xfrm>
          <a:prstGeom prst="rect">
            <a:avLst/>
          </a:prstGeom>
        </p:spPr>
        <p:txBody>
          <a:bodyPr lIns="101858" tIns="50929" rIns="101858" bIns="50929" anchor="b"/>
          <a:lstStyle>
            <a:lvl1pPr eaLnBrk="1" latinLnBrk="0" hangingPunct="1">
              <a:defRPr kumimoji="0" sz="1300">
                <a:solidFill>
                  <a:schemeClr val="bg2">
                    <a:shade val="50000"/>
                    <a:satMod val="200000"/>
                  </a:schemeClr>
                </a:solidFill>
                <a:effectLst/>
              </a:defRPr>
            </a:lvl1pPr>
            <a:extLst/>
          </a:lstStyle>
          <a:p>
            <a:endParaRPr lang="en-US"/>
          </a:p>
        </p:txBody>
      </p:sp>
      <p:sp>
        <p:nvSpPr>
          <p:cNvPr id="15" name="Rectangle 14"/>
          <p:cNvSpPr/>
          <p:nvPr/>
        </p:nvSpPr>
        <p:spPr bwMode="invGray">
          <a:xfrm>
            <a:off x="1116485" y="-60"/>
            <a:ext cx="80467" cy="777246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p>
            <a:pPr algn="ctr" eaLnBrk="1" latinLnBrk="0" hangingPunct="1"/>
            <a:endParaRPr kumimoji="0" lang="en-US"/>
          </a:p>
        </p:txBody>
      </p:sp>
      <p:sp>
        <p:nvSpPr>
          <p:cNvPr id="13" name="Text Placeholder 2"/>
          <p:cNvSpPr txBox="1">
            <a:spLocks/>
          </p:cNvSpPr>
          <p:nvPr/>
        </p:nvSpPr>
        <p:spPr>
          <a:xfrm>
            <a:off x="5321609" y="1758063"/>
            <a:ext cx="4267526" cy="5129425"/>
          </a:xfrm>
          <a:prstGeom prst="rect">
            <a:avLst/>
          </a:prstGeom>
        </p:spPr>
        <p:txBody>
          <a:bodyPr vert="horz" lIns="101858" tIns="50929" rIns="101858" bIns="5092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4" name="Text Placeholder 2"/>
          <p:cNvSpPr txBox="1">
            <a:spLocks/>
          </p:cNvSpPr>
          <p:nvPr/>
        </p:nvSpPr>
        <p:spPr>
          <a:xfrm>
            <a:off x="5321609" y="1758063"/>
            <a:ext cx="4267526" cy="5129425"/>
          </a:xfrm>
          <a:prstGeom prst="rect">
            <a:avLst/>
          </a:prstGeom>
        </p:spPr>
        <p:txBody>
          <a:bodyPr vert="horz" lIns="101858" tIns="50929" rIns="101858" bIns="5092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6" name="Rectangle 15"/>
          <p:cNvSpPr/>
          <p:nvPr userDrawn="1"/>
        </p:nvSpPr>
        <p:spPr>
          <a:xfrm>
            <a:off x="0" y="0"/>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2" name="Slide Number Placeholder 21"/>
          <p:cNvSpPr>
            <a:spLocks noGrp="1"/>
          </p:cNvSpPr>
          <p:nvPr>
            <p:ph type="sldNum" sz="quarter" idx="4"/>
          </p:nvPr>
        </p:nvSpPr>
        <p:spPr>
          <a:xfrm>
            <a:off x="164479" y="7081520"/>
            <a:ext cx="969182" cy="604520"/>
          </a:xfrm>
          <a:prstGeom prst="rect">
            <a:avLst/>
          </a:prstGeom>
        </p:spPr>
        <p:txBody>
          <a:bodyPr lIns="101858" tIns="50929" rIns="101858" bIns="50929" anchor="b"/>
          <a:lstStyle>
            <a:lvl1pPr algn="ctr" eaLnBrk="1" latinLnBrk="0" hangingPunct="1">
              <a:defRPr kumimoji="0" sz="2800">
                <a:solidFill>
                  <a:schemeClr val="bg1"/>
                </a:solidFill>
                <a:effectLst/>
              </a:defRPr>
            </a:lvl1pPr>
            <a:extLst/>
          </a:lstStyle>
          <a:p>
            <a:fld id="{0ADE9D2A-079C-D64A-8F8D-806A8631BB42}" type="slidenum">
              <a:rPr lang="en-US" smtClean="0"/>
              <a:pPr/>
              <a:t>‹#›</a:t>
            </a:fld>
            <a:endParaRPr lang="en-US" dirty="0"/>
          </a:p>
        </p:txBody>
      </p:sp>
      <p:cxnSp>
        <p:nvCxnSpPr>
          <p:cNvPr id="3" name="Straight Connector 2"/>
          <p:cNvCxnSpPr/>
          <p:nvPr userDrawn="1"/>
        </p:nvCxnSpPr>
        <p:spPr>
          <a:xfrm>
            <a:off x="1387771" y="1230384"/>
            <a:ext cx="8439286" cy="1"/>
          </a:xfrm>
          <a:prstGeom prst="line">
            <a:avLst/>
          </a:prstGeom>
          <a:ln>
            <a:solidFill>
              <a:srgbClr val="B01C28"/>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0" r:id="rId13"/>
  </p:sldLayoutIdLst>
  <p:hf sldNum="0" hdr="0" ftr="0" dt="0"/>
  <p:txStyles>
    <p:titleStyle>
      <a:lvl1pPr algn="l" rtl="0" eaLnBrk="1" latinLnBrk="0" hangingPunct="1">
        <a:spcBef>
          <a:spcPct val="0"/>
        </a:spcBef>
        <a:buNone/>
        <a:defRPr kumimoji="0" sz="3600" kern="1200">
          <a:solidFill>
            <a:srgbClr val="0B50C3"/>
          </a:solidFill>
          <a:effectLst>
            <a:outerShdw blurRad="50000" dist="30000" dir="5400000" algn="tl" rotWithShape="0">
              <a:srgbClr val="000000">
                <a:alpha val="30000"/>
              </a:srgbClr>
            </a:outerShdw>
          </a:effectLst>
          <a:latin typeface="+mj-lt"/>
          <a:ea typeface="+mj-ea"/>
          <a:cs typeface="+mj-cs"/>
        </a:defRPr>
      </a:lvl1pPr>
      <a:extLst/>
    </p:titleStyle>
    <p:bodyStyle>
      <a:lvl1pPr marL="407434" indent="-315762" algn="l" rtl="0" eaLnBrk="1" latinLnBrk="0" hangingPunct="1">
        <a:lnSpc>
          <a:spcPct val="100000"/>
        </a:lnSpc>
        <a:spcBef>
          <a:spcPts val="0"/>
        </a:spcBef>
        <a:spcAft>
          <a:spcPts val="600"/>
        </a:spcAft>
        <a:buClr>
          <a:srgbClr val="0000FF"/>
        </a:buClr>
        <a:buSzPct val="80000"/>
        <a:buFont typeface="Wingdings" charset="2"/>
        <a:buChar char="u"/>
        <a:defRPr kumimoji="0" sz="3200" kern="1200">
          <a:solidFill>
            <a:srgbClr val="0B50C3"/>
          </a:solidFill>
          <a:latin typeface="+mn-lt"/>
          <a:ea typeface="+mn-ea"/>
          <a:cs typeface="+mn-cs"/>
        </a:defRPr>
      </a:lvl1pPr>
      <a:lvl2pPr marL="713011" indent="-264832" algn="l" rtl="0" eaLnBrk="1" latinLnBrk="0" hangingPunct="1">
        <a:lnSpc>
          <a:spcPct val="100000"/>
        </a:lnSpc>
        <a:spcBef>
          <a:spcPts val="0"/>
        </a:spcBef>
        <a:spcAft>
          <a:spcPts val="600"/>
        </a:spcAft>
        <a:buClrTx/>
        <a:buSzPct val="80000"/>
        <a:buFont typeface="Wingdings" charset="2"/>
        <a:buChar char="v"/>
        <a:defRPr kumimoji="0" sz="3000" kern="1200">
          <a:solidFill>
            <a:srgbClr val="0B50C3"/>
          </a:solidFill>
          <a:latin typeface="+mn-lt"/>
          <a:ea typeface="+mn-ea"/>
          <a:cs typeface="+mn-cs"/>
        </a:defRPr>
      </a:lvl2pPr>
      <a:lvl3pPr marL="988029" indent="-254646" algn="l" rtl="0" eaLnBrk="1" latinLnBrk="0" hangingPunct="1">
        <a:lnSpc>
          <a:spcPct val="100000"/>
        </a:lnSpc>
        <a:spcBef>
          <a:spcPts val="0"/>
        </a:spcBef>
        <a:spcAft>
          <a:spcPts val="600"/>
        </a:spcAft>
        <a:buClrTx/>
        <a:buSzPct val="70000"/>
        <a:buFont typeface="Wingdings" charset="2"/>
        <a:buChar char="Ø"/>
        <a:defRPr kumimoji="0" sz="2800" kern="1200">
          <a:solidFill>
            <a:srgbClr val="0B50C3"/>
          </a:solidFill>
          <a:latin typeface="+mn-lt"/>
          <a:ea typeface="+mn-ea"/>
          <a:cs typeface="+mn-cs"/>
        </a:defRPr>
      </a:lvl3pPr>
      <a:lvl4pPr marL="1222303" indent="-193531" algn="l" rtl="0" eaLnBrk="1" latinLnBrk="0" hangingPunct="1">
        <a:lnSpc>
          <a:spcPct val="100000"/>
        </a:lnSpc>
        <a:spcBef>
          <a:spcPct val="20000"/>
        </a:spcBef>
        <a:buClr>
          <a:schemeClr val="accent3"/>
        </a:buClr>
        <a:buFont typeface="Wingdings 2"/>
        <a:buChar char=""/>
        <a:defRPr kumimoji="0" sz="2200" kern="1200">
          <a:solidFill>
            <a:srgbClr val="0B50C3"/>
          </a:solidFill>
          <a:latin typeface="+mn-lt"/>
          <a:ea typeface="+mn-ea"/>
          <a:cs typeface="+mn-cs"/>
        </a:defRPr>
      </a:lvl4pPr>
      <a:lvl5pPr marL="1446392" indent="-203717" algn="l" rtl="0" eaLnBrk="1" latinLnBrk="0" hangingPunct="1">
        <a:lnSpc>
          <a:spcPct val="100000"/>
        </a:lnSpc>
        <a:spcBef>
          <a:spcPct val="20000"/>
        </a:spcBef>
        <a:buClr>
          <a:schemeClr val="accent4"/>
        </a:buClr>
        <a:buFont typeface="Wingdings 2"/>
        <a:buChar char=""/>
        <a:defRPr kumimoji="0" sz="2200" kern="1200">
          <a:solidFill>
            <a:srgbClr val="0B50C3"/>
          </a:solidFill>
          <a:latin typeface="+mn-lt"/>
          <a:ea typeface="+mn-ea"/>
          <a:cs typeface="+mn-cs"/>
        </a:defRPr>
      </a:lvl5pPr>
      <a:lvl6pPr marL="1680666" indent="-203717"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914942" indent="-203717"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39031" indent="-203717"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73306" indent="-203717"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292" algn="l" rtl="0" eaLnBrk="1" latinLnBrk="0" hangingPunct="1">
        <a:defRPr kumimoji="0" kern="1200">
          <a:solidFill>
            <a:schemeClr val="tx1"/>
          </a:solidFill>
          <a:latin typeface="+mn-lt"/>
          <a:ea typeface="+mn-ea"/>
          <a:cs typeface="+mn-cs"/>
        </a:defRPr>
      </a:lvl2pPr>
      <a:lvl3pPr marL="1018586" algn="l" rtl="0" eaLnBrk="1" latinLnBrk="0" hangingPunct="1">
        <a:defRPr kumimoji="0" kern="1200">
          <a:solidFill>
            <a:schemeClr val="tx1"/>
          </a:solidFill>
          <a:latin typeface="+mn-lt"/>
          <a:ea typeface="+mn-ea"/>
          <a:cs typeface="+mn-cs"/>
        </a:defRPr>
      </a:lvl3pPr>
      <a:lvl4pPr marL="1527879" algn="l" rtl="0" eaLnBrk="1" latinLnBrk="0" hangingPunct="1">
        <a:defRPr kumimoji="0" kern="1200">
          <a:solidFill>
            <a:schemeClr val="tx1"/>
          </a:solidFill>
          <a:latin typeface="+mn-lt"/>
          <a:ea typeface="+mn-ea"/>
          <a:cs typeface="+mn-cs"/>
        </a:defRPr>
      </a:lvl4pPr>
      <a:lvl5pPr marL="2037173" algn="l" rtl="0" eaLnBrk="1" latinLnBrk="0" hangingPunct="1">
        <a:defRPr kumimoji="0" kern="1200">
          <a:solidFill>
            <a:schemeClr val="tx1"/>
          </a:solidFill>
          <a:latin typeface="+mn-lt"/>
          <a:ea typeface="+mn-ea"/>
          <a:cs typeface="+mn-cs"/>
        </a:defRPr>
      </a:lvl5pPr>
      <a:lvl6pPr marL="2546466" algn="l" rtl="0" eaLnBrk="1" latinLnBrk="0" hangingPunct="1">
        <a:defRPr kumimoji="0" kern="1200">
          <a:solidFill>
            <a:schemeClr val="tx1"/>
          </a:solidFill>
          <a:latin typeface="+mn-lt"/>
          <a:ea typeface="+mn-ea"/>
          <a:cs typeface="+mn-cs"/>
        </a:defRPr>
      </a:lvl6pPr>
      <a:lvl7pPr marL="3055758" algn="l" rtl="0" eaLnBrk="1" latinLnBrk="0" hangingPunct="1">
        <a:defRPr kumimoji="0" kern="1200">
          <a:solidFill>
            <a:schemeClr val="tx1"/>
          </a:solidFill>
          <a:latin typeface="+mn-lt"/>
          <a:ea typeface="+mn-ea"/>
          <a:cs typeface="+mn-cs"/>
        </a:defRPr>
      </a:lvl7pPr>
      <a:lvl8pPr marL="3565052" algn="l" rtl="0" eaLnBrk="1" latinLnBrk="0" hangingPunct="1">
        <a:defRPr kumimoji="0" kern="1200">
          <a:solidFill>
            <a:schemeClr val="tx1"/>
          </a:solidFill>
          <a:latin typeface="+mn-lt"/>
          <a:ea typeface="+mn-ea"/>
          <a:cs typeface="+mn-cs"/>
        </a:defRPr>
      </a:lvl8pPr>
      <a:lvl9pPr marL="407434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hepscenter.unc.edu/programs-projects/rural-health/rural-hospital-closur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chart" Target="../charts/chart1.xml"/><Relationship Id="rId4" Type="http://schemas.openxmlformats.org/officeDocument/2006/relationships/hyperlink" Target="https://pnhp.org/kitchen-table-campaign-rural-health-c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hepscenter.unc.edu/programs-projects/rural-health/rural-hospital-closure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who.int/emergencies/diseases/managing-epidemics-interactiv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pwm.tempurl.host/hc-concurrence"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s://waysandmeans.house.gov/sites/democrats.waysandmeans.house.gov/files/documents/U.S.%20vs.%20International%20Prescription%20Drug%20Prices_0.pdf" TargetMode="External"/><Relationship Id="rId3" Type="http://schemas.openxmlformats.org/officeDocument/2006/relationships/hyperlink" Target="https://www.youtube.com/watch?v=E9mRnQ5MqM8&amp;list=PLiHxQfmp9-jhYOF_YSzUS6VCi8zAbKCAr&amp;index=4" TargetMode="External"/><Relationship Id="rId7" Type="http://schemas.openxmlformats.org/officeDocument/2006/relationships/hyperlink" Target="https://waysandmeans.house.gov/media-center/press-releases/ways-and-means-committee-releases-report-international-drug-pricing"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www.drugwatch.com/featured/us-drug-prices-higher-vs-world/" TargetMode="External"/><Relationship Id="rId5" Type="http://schemas.openxmlformats.org/officeDocument/2006/relationships/hyperlink" Target="https://www.youtube.com/watch?v=e5F_jDZnuME" TargetMode="External"/><Relationship Id="rId4" Type="http://schemas.openxmlformats.org/officeDocument/2006/relationships/hyperlink" Target="https://www.youtube.com/watch?v=HShwpEiVQ7k&amp;list=PLO8yDO3B42TfWVbILNa0tLpB1KVIvd031&amp;index=14" TargetMode="External"/><Relationship Id="rId9" Type="http://schemas.openxmlformats.org/officeDocument/2006/relationships/hyperlink" Target="https://pnhp.org/news/high-us-drug-prices-are-not-due-to-other-nations-free-ridi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1743" y="5606994"/>
            <a:ext cx="8147304" cy="1661928"/>
          </a:xfrm>
        </p:spPr>
        <p:txBody>
          <a:bodyPr>
            <a:normAutofit lnSpcReduction="10000"/>
          </a:bodyPr>
          <a:lstStyle/>
          <a:p>
            <a:pPr marL="47625" indent="-17463" algn="ctr">
              <a:spcBef>
                <a:spcPts val="0"/>
              </a:spcBef>
              <a:spcAft>
                <a:spcPts val="0"/>
              </a:spcAft>
              <a:tabLst>
                <a:tab pos="2093760" algn="l"/>
              </a:tabLst>
            </a:pPr>
            <a:r>
              <a:rPr lang="en-US" sz="2400" dirty="0">
                <a:solidFill>
                  <a:srgbClr val="0B50C3"/>
                </a:solidFill>
                <a:effectLst>
                  <a:outerShdw blurRad="50000" dist="30000" dir="5400000" algn="tl" rotWithShape="0">
                    <a:srgbClr val="000000">
                      <a:alpha val="30000"/>
                    </a:srgbClr>
                  </a:outerShdw>
                </a:effectLst>
                <a:latin typeface="+mj-lt"/>
                <a:cs typeface="Gill Sans MT"/>
              </a:rPr>
              <a:t>Barb Thomas, LWV of Saratoga (NY)</a:t>
            </a:r>
            <a:br>
              <a:rPr lang="en-US" sz="2400" dirty="0">
                <a:solidFill>
                  <a:srgbClr val="0B50C3"/>
                </a:solidFill>
                <a:effectLst>
                  <a:outerShdw blurRad="50000" dist="30000" dir="5400000" algn="tl" rotWithShape="0">
                    <a:srgbClr val="000000">
                      <a:alpha val="30000"/>
                    </a:srgbClr>
                  </a:outerShdw>
                </a:effectLst>
                <a:latin typeface="+mj-lt"/>
                <a:cs typeface="Gill Sans MT"/>
              </a:rPr>
            </a:br>
            <a:r>
              <a:rPr lang="en-US" sz="2400" dirty="0">
                <a:solidFill>
                  <a:srgbClr val="0B50C3"/>
                </a:solidFill>
                <a:effectLst>
                  <a:outerShdw blurRad="50000" dist="30000" dir="5400000" algn="tl" rotWithShape="0">
                    <a:srgbClr val="000000">
                      <a:alpha val="30000"/>
                    </a:srgbClr>
                  </a:outerShdw>
                </a:effectLst>
                <a:latin typeface="+mj-lt"/>
                <a:cs typeface="Gill Sans MT"/>
              </a:rPr>
              <a:t>Judy </a:t>
            </a:r>
            <a:r>
              <a:rPr lang="en-US" sz="2400" dirty="0" err="1">
                <a:solidFill>
                  <a:srgbClr val="0B50C3"/>
                </a:solidFill>
                <a:effectLst>
                  <a:outerShdw blurRad="50000" dist="30000" dir="5400000" algn="tl" rotWithShape="0">
                    <a:srgbClr val="000000">
                      <a:alpha val="30000"/>
                    </a:srgbClr>
                  </a:outerShdw>
                </a:effectLst>
                <a:latin typeface="+mj-lt"/>
                <a:cs typeface="Gill Sans MT"/>
              </a:rPr>
              <a:t>Esterquest</a:t>
            </a:r>
            <a:r>
              <a:rPr lang="en-US" sz="2400" dirty="0">
                <a:solidFill>
                  <a:srgbClr val="0B50C3"/>
                </a:solidFill>
                <a:effectLst>
                  <a:outerShdw blurRad="50000" dist="30000" dir="5400000" algn="tl" rotWithShape="0">
                    <a:srgbClr val="000000">
                      <a:alpha val="30000"/>
                    </a:srgbClr>
                  </a:outerShdw>
                </a:effectLst>
                <a:latin typeface="+mj-lt"/>
                <a:cs typeface="Gill Sans MT"/>
              </a:rPr>
              <a:t>, LWV of Port Washington-Manhasset (NY)</a:t>
            </a:r>
          </a:p>
          <a:p>
            <a:pPr marL="47625" indent="-17463" algn="ctr">
              <a:spcBef>
                <a:spcPts val="0"/>
              </a:spcBef>
              <a:spcAft>
                <a:spcPts val="0"/>
              </a:spcAft>
              <a:tabLst>
                <a:tab pos="2093760" algn="l"/>
              </a:tabLst>
            </a:pPr>
            <a:endParaRPr lang="en-US" sz="1500" dirty="0">
              <a:solidFill>
                <a:srgbClr val="0B50C3"/>
              </a:solidFill>
              <a:effectLst>
                <a:outerShdw blurRad="50000" dist="30000" dir="5400000" algn="tl" rotWithShape="0">
                  <a:srgbClr val="000000">
                    <a:alpha val="30000"/>
                  </a:srgbClr>
                </a:outerShdw>
              </a:effectLst>
              <a:latin typeface="+mj-lt"/>
              <a:cs typeface="Gill Sans MT"/>
            </a:endParaRPr>
          </a:p>
          <a:p>
            <a:pPr algn="ctr"/>
            <a:r>
              <a:rPr lang="en-US" sz="2400" dirty="0">
                <a:solidFill>
                  <a:srgbClr val="0B50C3"/>
                </a:solidFill>
                <a:latin typeface="+mj-lt"/>
              </a:rPr>
              <a:t>February 5, 2022</a:t>
            </a:r>
            <a:br>
              <a:rPr lang="en-US" sz="2400" dirty="0">
                <a:solidFill>
                  <a:srgbClr val="0B50C3"/>
                </a:solidFill>
                <a:latin typeface="+mj-lt"/>
              </a:rPr>
            </a:br>
            <a:r>
              <a:rPr lang="en-US" sz="2400" dirty="0">
                <a:solidFill>
                  <a:srgbClr val="0B50C3"/>
                </a:solidFill>
                <a:latin typeface="+mj-lt"/>
              </a:rPr>
              <a:t>Hosted by LWV of Colorado</a:t>
            </a:r>
          </a:p>
          <a:p>
            <a:pPr algn="ctr"/>
            <a:endParaRPr lang="en-US" dirty="0">
              <a:solidFill>
                <a:srgbClr val="0B50C3"/>
              </a:solidFill>
              <a:latin typeface="+mj-lt"/>
            </a:endParaRPr>
          </a:p>
        </p:txBody>
      </p:sp>
      <p:sp>
        <p:nvSpPr>
          <p:cNvPr id="6" name="Rectangle 5"/>
          <p:cNvSpPr/>
          <p:nvPr/>
        </p:nvSpPr>
        <p:spPr>
          <a:xfrm>
            <a:off x="0" y="0"/>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552426" y="1881726"/>
            <a:ext cx="8055952" cy="2997797"/>
          </a:xfrm>
        </p:spPr>
        <p:txBody>
          <a:bodyPr>
            <a:normAutofit/>
          </a:bodyPr>
          <a:lstStyle/>
          <a:p>
            <a:pPr algn="ctr"/>
            <a:r>
              <a:rPr lang="en-US" sz="4400" dirty="0">
                <a:solidFill>
                  <a:srgbClr val="0B50C3"/>
                </a:solidFill>
              </a:rPr>
              <a:t>Health Care Concurrence</a:t>
            </a:r>
            <a:br>
              <a:rPr lang="en-US" sz="4400" dirty="0">
                <a:solidFill>
                  <a:srgbClr val="0B50C3"/>
                </a:solidFill>
              </a:rPr>
            </a:br>
            <a:br>
              <a:rPr lang="en-US" sz="3600" dirty="0">
                <a:solidFill>
                  <a:srgbClr val="0B50C3"/>
                </a:solidFill>
                <a:cs typeface="Gill Sans MT"/>
              </a:rPr>
            </a:br>
            <a:r>
              <a:rPr lang="en-US" sz="3600" dirty="0">
                <a:solidFill>
                  <a:srgbClr val="0B50C3"/>
                </a:solidFill>
                <a:cs typeface="Gill Sans MT"/>
              </a:rPr>
              <a:t>What you need to know before </a:t>
            </a:r>
            <a:br>
              <a:rPr lang="en-US" sz="3600" dirty="0">
                <a:solidFill>
                  <a:srgbClr val="0B50C3"/>
                </a:solidFill>
                <a:cs typeface="Gill Sans MT"/>
              </a:rPr>
            </a:br>
            <a:r>
              <a:rPr lang="en-US" sz="3600" dirty="0">
                <a:solidFill>
                  <a:srgbClr val="0B50C3"/>
                </a:solidFill>
                <a:cs typeface="Gill Sans MT"/>
              </a:rPr>
              <a:t>LWV 2022 Convention </a:t>
            </a:r>
            <a:endParaRPr lang="en-US" sz="3100" dirty="0">
              <a:solidFill>
                <a:srgbClr val="0B50C3"/>
              </a:solidFill>
              <a:latin typeface="Gill Sans MT"/>
              <a:cs typeface="Gill Sans MT"/>
            </a:endParaRPr>
          </a:p>
        </p:txBody>
      </p:sp>
      <p:pic>
        <p:nvPicPr>
          <p:cNvPr id="4" name="Picture 3">
            <a:extLst>
              <a:ext uri="{FF2B5EF4-FFF2-40B4-BE49-F238E27FC236}">
                <a16:creationId xmlns:a16="http://schemas.microsoft.com/office/drawing/2014/main" id="{22C820D3-56F9-7F41-AA0F-5F9510554935}"/>
              </a:ext>
            </a:extLst>
          </p:cNvPr>
          <p:cNvPicPr>
            <a:picLocks noChangeAspect="1"/>
          </p:cNvPicPr>
          <p:nvPr/>
        </p:nvPicPr>
        <p:blipFill>
          <a:blip r:embed="rId3"/>
          <a:stretch>
            <a:fillRect/>
          </a:stretch>
        </p:blipFill>
        <p:spPr>
          <a:xfrm>
            <a:off x="1227548" y="138304"/>
            <a:ext cx="8755694" cy="1661928"/>
          </a:xfrm>
          <a:prstGeom prst="rect">
            <a:avLst/>
          </a:prstGeom>
        </p:spPr>
      </p:pic>
    </p:spTree>
    <p:extLst>
      <p:ext uri="{BB962C8B-B14F-4D97-AF65-F5344CB8AC3E}">
        <p14:creationId xmlns:p14="http://schemas.microsoft.com/office/powerpoint/2010/main" val="358796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3396" y="154859"/>
            <a:ext cx="9031381" cy="890761"/>
          </a:xfrm>
          <a:prstGeom prst="rect">
            <a:avLst/>
          </a:prstGeom>
          <a:noFill/>
        </p:spPr>
        <p:txBody>
          <a:bodyPr wrap="square" lIns="101858" tIns="50929" rIns="101858" bIns="50929" rtlCol="0">
            <a:spAutoFit/>
          </a:bodyPr>
          <a:lstStyle/>
          <a:p>
            <a:pPr>
              <a:lnSpc>
                <a:spcPct val="80000"/>
              </a:lnSpc>
            </a:pPr>
            <a:r>
              <a:rPr lang="en-US" sz="3200" dirty="0">
                <a:solidFill>
                  <a:srgbClr val="0B50C3"/>
                </a:solidFill>
                <a:effectLst>
                  <a:outerShdw blurRad="50000" dist="30000" dir="5400000" algn="tl" rotWithShape="0">
                    <a:srgbClr val="000000">
                      <a:alpha val="30000"/>
                    </a:srgbClr>
                  </a:outerShdw>
                </a:effectLst>
                <a:latin typeface="Gill Sans MT"/>
                <a:ea typeface="+mj-ea"/>
                <a:cs typeface="Gill Sans MT"/>
              </a:rPr>
              <a:t>Employers shift costs to workers:  deductibles are up 4x faster than premiums,  8x faster than wages</a:t>
            </a:r>
            <a:endParaRPr lang="en-US" sz="2700" dirty="0">
              <a:solidFill>
                <a:srgbClr val="0B50C3"/>
              </a:solidFill>
              <a:effectLst>
                <a:outerShdw blurRad="50000" dist="30000" dir="5400000" algn="tl" rotWithShape="0">
                  <a:srgbClr val="000000">
                    <a:alpha val="30000"/>
                  </a:srgbClr>
                </a:outerShdw>
              </a:effectLst>
              <a:latin typeface="Gill Sans MT"/>
              <a:ea typeface="+mj-ea"/>
              <a:cs typeface="Gill Sans MT"/>
            </a:endParaRPr>
          </a:p>
        </p:txBody>
      </p:sp>
      <p:grpSp>
        <p:nvGrpSpPr>
          <p:cNvPr id="3" name="Group 2"/>
          <p:cNvGrpSpPr/>
          <p:nvPr/>
        </p:nvGrpSpPr>
        <p:grpSpPr>
          <a:xfrm>
            <a:off x="1355476" y="1572769"/>
            <a:ext cx="8465179" cy="5836044"/>
            <a:chOff x="1232252" y="1823794"/>
            <a:chExt cx="7381396" cy="4713391"/>
          </a:xfrm>
        </p:grpSpPr>
        <p:sp>
          <p:nvSpPr>
            <p:cNvPr id="4" name="Rectangle 3"/>
            <p:cNvSpPr/>
            <p:nvPr/>
          </p:nvSpPr>
          <p:spPr>
            <a:xfrm>
              <a:off x="1232252" y="1823794"/>
              <a:ext cx="7381396" cy="4713391"/>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oogle Shape;193;p27"/>
            <p:cNvPicPr preferRelativeResize="0"/>
            <p:nvPr/>
          </p:nvPicPr>
          <p:blipFill>
            <a:blip r:embed="rId3">
              <a:alphaModFix/>
            </a:blip>
            <a:stretch>
              <a:fillRect/>
            </a:stretch>
          </p:blipFill>
          <p:spPr>
            <a:xfrm>
              <a:off x="1314546" y="1931415"/>
              <a:ext cx="7200246" cy="4415432"/>
            </a:xfrm>
            <a:prstGeom prst="rect">
              <a:avLst/>
            </a:prstGeom>
            <a:noFill/>
            <a:ln>
              <a:noFill/>
            </a:ln>
          </p:spPr>
        </p:pic>
      </p:gr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Rectangle 6"/>
          <p:cNvSpPr/>
          <p:nvPr/>
        </p:nvSpPr>
        <p:spPr>
          <a:xfrm>
            <a:off x="-17250" y="-17755"/>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10" name="TextBox 9">
            <a:extLst>
              <a:ext uri="{FF2B5EF4-FFF2-40B4-BE49-F238E27FC236}">
                <a16:creationId xmlns:a16="http://schemas.microsoft.com/office/drawing/2014/main" id="{57D986FB-0BA2-8347-9E53-B510EE4C8961}"/>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10</a:t>
            </a:fld>
            <a:endParaRPr lang="en-US" sz="3200" dirty="0">
              <a:solidFill>
                <a:schemeClr val="bg1"/>
              </a:solidFill>
            </a:endParaRPr>
          </a:p>
        </p:txBody>
      </p:sp>
    </p:spTree>
    <p:extLst>
      <p:ext uri="{BB962C8B-B14F-4D97-AF65-F5344CB8AC3E}">
        <p14:creationId xmlns:p14="http://schemas.microsoft.com/office/powerpoint/2010/main" val="64430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28774" y="203201"/>
            <a:ext cx="8939353" cy="1314028"/>
          </a:xfrm>
        </p:spPr>
        <p:txBody>
          <a:bodyPr anchor="t" anchorCtr="0">
            <a:normAutofit/>
          </a:bodyPr>
          <a:lstStyle/>
          <a:p>
            <a:pPr>
              <a:lnSpc>
                <a:spcPct val="80000"/>
              </a:lnSpc>
              <a:spcAft>
                <a:spcPts val="1337"/>
              </a:spcAft>
            </a:pPr>
            <a:r>
              <a:rPr lang="en-US" sz="3000" dirty="0">
                <a:solidFill>
                  <a:srgbClr val="0B50C3"/>
                </a:solidFill>
                <a:latin typeface="Gill Sans MT"/>
                <a:cs typeface="Gill Sans MT"/>
              </a:rPr>
              <a:t>Job-based insurance disproportionately benefits better </a:t>
            </a:r>
            <a:r>
              <a:rPr lang="en-US" sz="3000" dirty="0">
                <a:solidFill>
                  <a:srgbClr val="0B50C3"/>
                </a:solidFill>
                <a:cs typeface="Gill Sans MT"/>
              </a:rPr>
              <a:t>off — only 40% of private-sector employees covered</a:t>
            </a:r>
            <a:endParaRPr lang="en-US" sz="3000" dirty="0">
              <a:solidFill>
                <a:srgbClr val="0B50C3"/>
              </a:solidFill>
              <a:latin typeface="Gill Sans MT"/>
              <a:cs typeface="Gill Sans MT"/>
            </a:endParaRPr>
          </a:p>
        </p:txBody>
      </p:sp>
      <p:grpSp>
        <p:nvGrpSpPr>
          <p:cNvPr id="7" name="Group 6"/>
          <p:cNvGrpSpPr/>
          <p:nvPr/>
        </p:nvGrpSpPr>
        <p:grpSpPr>
          <a:xfrm>
            <a:off x="1333451" y="1504511"/>
            <a:ext cx="8307494" cy="6064689"/>
            <a:chOff x="1524000" y="1372333"/>
            <a:chExt cx="7315200" cy="5112137"/>
          </a:xfrm>
        </p:grpSpPr>
        <p:sp>
          <p:nvSpPr>
            <p:cNvPr id="5" name="Rectangle 4"/>
            <p:cNvSpPr/>
            <p:nvPr/>
          </p:nvSpPr>
          <p:spPr>
            <a:xfrm>
              <a:off x="1524000" y="1372333"/>
              <a:ext cx="7315200" cy="5112137"/>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718235" y="1536685"/>
              <a:ext cx="6992476" cy="4824889"/>
            </a:xfrm>
            <a:prstGeom prst="rect">
              <a:avLst/>
            </a:prstGeom>
          </p:spPr>
        </p:pic>
      </p:grpSp>
      <p:sp>
        <p:nvSpPr>
          <p:cNvPr id="8" name="Rectangle 7"/>
          <p:cNvSpPr/>
          <p:nvPr/>
        </p:nvSpPr>
        <p:spPr>
          <a:xfrm>
            <a:off x="-19956" y="-6300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grpSp>
        <p:nvGrpSpPr>
          <p:cNvPr id="10" name="Group 9">
            <a:extLst>
              <a:ext uri="{FF2B5EF4-FFF2-40B4-BE49-F238E27FC236}">
                <a16:creationId xmlns:a16="http://schemas.microsoft.com/office/drawing/2014/main" id="{F14E307D-776F-E042-8405-F4F71591055F}"/>
              </a:ext>
            </a:extLst>
          </p:cNvPr>
          <p:cNvGrpSpPr/>
          <p:nvPr/>
        </p:nvGrpSpPr>
        <p:grpSpPr>
          <a:xfrm>
            <a:off x="2581536" y="3567387"/>
            <a:ext cx="3719031" cy="970959"/>
            <a:chOff x="2581536" y="3567387"/>
            <a:chExt cx="3719031" cy="970959"/>
          </a:xfrm>
        </p:grpSpPr>
        <p:sp>
          <p:nvSpPr>
            <p:cNvPr id="3" name="Right Arrow 2">
              <a:extLst>
                <a:ext uri="{FF2B5EF4-FFF2-40B4-BE49-F238E27FC236}">
                  <a16:creationId xmlns:a16="http://schemas.microsoft.com/office/drawing/2014/main" id="{5D99E7A7-82DA-EC4A-9CB7-C7FC04995314}"/>
                </a:ext>
              </a:extLst>
            </p:cNvPr>
            <p:cNvSpPr/>
            <p:nvPr/>
          </p:nvSpPr>
          <p:spPr>
            <a:xfrm rot="8939654" flipV="1">
              <a:off x="2581536" y="3567387"/>
              <a:ext cx="3694176" cy="970959"/>
            </a:xfrm>
            <a:prstGeom prst="rightArrow">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FF60DE5-0B21-214B-A478-27052DD1BE8E}"/>
                </a:ext>
              </a:extLst>
            </p:cNvPr>
            <p:cNvSpPr txBox="1"/>
            <p:nvPr/>
          </p:nvSpPr>
          <p:spPr>
            <a:xfrm rot="19773322">
              <a:off x="2947812" y="3728423"/>
              <a:ext cx="3352755" cy="400110"/>
            </a:xfrm>
            <a:prstGeom prst="rect">
              <a:avLst/>
            </a:prstGeom>
            <a:noFill/>
          </p:spPr>
          <p:txBody>
            <a:bodyPr wrap="square" rtlCol="0">
              <a:spAutoFit/>
            </a:bodyPr>
            <a:lstStyle/>
            <a:p>
              <a:r>
                <a:rPr lang="en-US" dirty="0">
                  <a:solidFill>
                    <a:srgbClr val="AB1B27"/>
                  </a:solidFill>
                </a:rPr>
                <a:t>Lower wages, fewer benefits</a:t>
              </a:r>
            </a:p>
          </p:txBody>
        </p:sp>
      </p:grpSp>
      <p:sp>
        <p:nvSpPr>
          <p:cNvPr id="11" name="TextBox 10">
            <a:extLst>
              <a:ext uri="{FF2B5EF4-FFF2-40B4-BE49-F238E27FC236}">
                <a16:creationId xmlns:a16="http://schemas.microsoft.com/office/drawing/2014/main" id="{862060EC-A407-9846-9885-473614306F15}"/>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11</a:t>
            </a:fld>
            <a:endParaRPr lang="en-US" sz="3200" dirty="0">
              <a:solidFill>
                <a:schemeClr val="bg1"/>
              </a:solidFill>
            </a:endParaRPr>
          </a:p>
        </p:txBody>
      </p:sp>
    </p:spTree>
    <p:extLst>
      <p:ext uri="{BB962C8B-B14F-4D97-AF65-F5344CB8AC3E}">
        <p14:creationId xmlns:p14="http://schemas.microsoft.com/office/powerpoint/2010/main" val="348342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28774" y="203201"/>
            <a:ext cx="8939353" cy="1314028"/>
          </a:xfrm>
        </p:spPr>
        <p:txBody>
          <a:bodyPr anchor="t" anchorCtr="0">
            <a:normAutofit/>
          </a:bodyPr>
          <a:lstStyle/>
          <a:p>
            <a:pPr>
              <a:lnSpc>
                <a:spcPct val="80000"/>
              </a:lnSpc>
              <a:spcAft>
                <a:spcPts val="1337"/>
              </a:spcAft>
            </a:pPr>
            <a:r>
              <a:rPr lang="en-US" sz="3200" dirty="0">
                <a:solidFill>
                  <a:srgbClr val="0B50C3"/>
                </a:solidFill>
                <a:latin typeface="Gill Sans MT"/>
                <a:cs typeface="Gill Sans MT"/>
              </a:rPr>
              <a:t>US Life Expectancy trails peers, with flattening growth relative to peers since 1993</a:t>
            </a:r>
          </a:p>
        </p:txBody>
      </p:sp>
      <p:sp>
        <p:nvSpPr>
          <p:cNvPr id="8" name="Rectangle 7"/>
          <p:cNvSpPr/>
          <p:nvPr/>
        </p:nvSpPr>
        <p:spPr>
          <a:xfrm>
            <a:off x="-19956" y="-6300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dirty="0"/>
          </a:p>
        </p:txBody>
      </p:sp>
      <p:sp>
        <p:nvSpPr>
          <p:cNvPr id="12" name="TextBox 11">
            <a:extLst>
              <a:ext uri="{FF2B5EF4-FFF2-40B4-BE49-F238E27FC236}">
                <a16:creationId xmlns:a16="http://schemas.microsoft.com/office/drawing/2014/main" id="{0C1CEF63-DEFC-D24E-8CE2-6EAEDA442C93}"/>
              </a:ext>
            </a:extLst>
          </p:cNvPr>
          <p:cNvSpPr txBox="1"/>
          <p:nvPr/>
        </p:nvSpPr>
        <p:spPr>
          <a:xfrm>
            <a:off x="1170432" y="7333488"/>
            <a:ext cx="7600799" cy="338554"/>
          </a:xfrm>
          <a:prstGeom prst="rect">
            <a:avLst/>
          </a:prstGeom>
          <a:noFill/>
        </p:spPr>
        <p:txBody>
          <a:bodyPr wrap="none" rtlCol="0">
            <a:spAutoFit/>
          </a:bodyPr>
          <a:lstStyle/>
          <a:p>
            <a:r>
              <a:rPr lang="en-US" sz="1600" dirty="0"/>
              <a:t>https://</a:t>
            </a:r>
            <a:r>
              <a:rPr lang="en-US" sz="1600" dirty="0" err="1"/>
              <a:t>ourworldindata.org</a:t>
            </a:r>
            <a:r>
              <a:rPr lang="en-US" sz="1600" dirty="0"/>
              <a:t>/the-link-between-life-expectancy-and-health-spending-us-focus</a:t>
            </a:r>
          </a:p>
        </p:txBody>
      </p:sp>
      <p:pic>
        <p:nvPicPr>
          <p:cNvPr id="5" name="Picture 4">
            <a:extLst>
              <a:ext uri="{FF2B5EF4-FFF2-40B4-BE49-F238E27FC236}">
                <a16:creationId xmlns:a16="http://schemas.microsoft.com/office/drawing/2014/main" id="{0B4551A9-F727-414F-8C34-5AA0514B4186}"/>
              </a:ext>
            </a:extLst>
          </p:cNvPr>
          <p:cNvPicPr>
            <a:picLocks noChangeAspect="1"/>
          </p:cNvPicPr>
          <p:nvPr/>
        </p:nvPicPr>
        <p:blipFill>
          <a:blip r:embed="rId3"/>
          <a:stretch>
            <a:fillRect/>
          </a:stretch>
        </p:blipFill>
        <p:spPr>
          <a:xfrm>
            <a:off x="1113280" y="1336756"/>
            <a:ext cx="8945120" cy="5842346"/>
          </a:xfrm>
          <a:prstGeom prst="rect">
            <a:avLst/>
          </a:prstGeom>
        </p:spPr>
      </p:pic>
      <p:sp>
        <p:nvSpPr>
          <p:cNvPr id="7" name="TextBox 6">
            <a:extLst>
              <a:ext uri="{FF2B5EF4-FFF2-40B4-BE49-F238E27FC236}">
                <a16:creationId xmlns:a16="http://schemas.microsoft.com/office/drawing/2014/main" id="{BF27E634-FEBE-4A4F-8C6D-2D4480F24E39}"/>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12</a:t>
            </a:fld>
            <a:endParaRPr lang="en-US" sz="3200" dirty="0">
              <a:solidFill>
                <a:schemeClr val="bg1"/>
              </a:solidFill>
            </a:endParaRPr>
          </a:p>
        </p:txBody>
      </p:sp>
    </p:spTree>
    <p:extLst>
      <p:ext uri="{BB962C8B-B14F-4D97-AF65-F5344CB8AC3E}">
        <p14:creationId xmlns:p14="http://schemas.microsoft.com/office/powerpoint/2010/main" val="236648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0D6A-1534-CE4D-A4DC-804A787781C4}"/>
              </a:ext>
            </a:extLst>
          </p:cNvPr>
          <p:cNvSpPr>
            <a:spLocks noGrp="1"/>
          </p:cNvSpPr>
          <p:nvPr>
            <p:ph type="title"/>
          </p:nvPr>
        </p:nvSpPr>
        <p:spPr>
          <a:xfrm>
            <a:off x="1057275" y="1585"/>
            <a:ext cx="9224015" cy="1252636"/>
          </a:xfrm>
        </p:spPr>
        <p:txBody>
          <a:bodyPr>
            <a:normAutofit/>
          </a:bodyPr>
          <a:lstStyle/>
          <a:p>
            <a:r>
              <a:rPr lang="en-US" sz="3200" dirty="0">
                <a:solidFill>
                  <a:srgbClr val="234ABD"/>
                </a:solidFill>
              </a:rPr>
              <a:t>Between 2005 and 2020: 166 rural hospitals closed</a:t>
            </a:r>
            <a:br>
              <a:rPr lang="en-US" sz="3200" dirty="0">
                <a:solidFill>
                  <a:srgbClr val="234ABD"/>
                </a:solidFill>
              </a:rPr>
            </a:br>
            <a:r>
              <a:rPr lang="en-US" sz="3200" dirty="0">
                <a:solidFill>
                  <a:srgbClr val="234ABD"/>
                </a:solidFill>
              </a:rPr>
              <a:t>2021: 40% of nation’s rural hospitals are at risk</a:t>
            </a:r>
          </a:p>
        </p:txBody>
      </p:sp>
      <p:sp>
        <p:nvSpPr>
          <p:cNvPr id="3" name="Text Placeholder 2">
            <a:extLst>
              <a:ext uri="{FF2B5EF4-FFF2-40B4-BE49-F238E27FC236}">
                <a16:creationId xmlns:a16="http://schemas.microsoft.com/office/drawing/2014/main" id="{6C2D1397-B25E-9544-A57E-F942D69100BD}"/>
              </a:ext>
            </a:extLst>
          </p:cNvPr>
          <p:cNvSpPr>
            <a:spLocks noGrp="1"/>
          </p:cNvSpPr>
          <p:nvPr>
            <p:ph type="body" idx="10"/>
          </p:nvPr>
        </p:nvSpPr>
        <p:spPr>
          <a:xfrm>
            <a:off x="-1" y="6988731"/>
            <a:ext cx="8100643" cy="669370"/>
          </a:xfrm>
        </p:spPr>
        <p:txBody>
          <a:bodyPr>
            <a:normAutofit fontScale="62500" lnSpcReduction="20000"/>
          </a:bodyPr>
          <a:lstStyle/>
          <a:p>
            <a:pPr algn="ctr"/>
            <a:endParaRPr lang="en-US" dirty="0">
              <a:solidFill>
                <a:srgbClr val="17375E"/>
              </a:solidFill>
              <a:hlinkClick r:id="rId3"/>
            </a:endParaRPr>
          </a:p>
          <a:p>
            <a:pPr algn="ctr"/>
            <a:r>
              <a:rPr lang="en-US" sz="1430" dirty="0">
                <a:solidFill>
                  <a:srgbClr val="17375E"/>
                </a:solidFill>
                <a:hlinkClick r:id="rId3"/>
              </a:rPr>
              <a:t>https://www.shepscenter.unc.edu/programs-projects/rural-health/rural-hospital-closures/</a:t>
            </a:r>
            <a:endParaRPr lang="en-US" sz="1430" dirty="0">
              <a:solidFill>
                <a:srgbClr val="17375E"/>
              </a:solidFill>
            </a:endParaRPr>
          </a:p>
          <a:p>
            <a:pPr algn="ctr"/>
            <a:r>
              <a:rPr lang="en-US" sz="1430" dirty="0">
                <a:solidFill>
                  <a:srgbClr val="17375E"/>
                </a:solidFill>
              </a:rPr>
              <a:t>Accessed October 21, 2020 </a:t>
            </a:r>
            <a:r>
              <a:rPr lang="en-US" sz="1430" dirty="0">
                <a:solidFill>
                  <a:srgbClr val="17375E"/>
                </a:solidFill>
                <a:hlinkClick r:id="rId4"/>
              </a:rPr>
              <a:t>https://pnhp.org/kitchen-table-campaign-rural-health-care/</a:t>
            </a:r>
            <a:endParaRPr lang="en-US" sz="1430" dirty="0">
              <a:solidFill>
                <a:srgbClr val="17375E"/>
              </a:solidFill>
            </a:endParaRPr>
          </a:p>
          <a:p>
            <a:endParaRPr lang="en-US" dirty="0">
              <a:solidFill>
                <a:srgbClr val="17375E"/>
              </a:solidFill>
            </a:endParaRPr>
          </a:p>
        </p:txBody>
      </p:sp>
      <p:graphicFrame>
        <p:nvGraphicFramePr>
          <p:cNvPr id="5" name="Chart 4">
            <a:extLst>
              <a:ext uri="{FF2B5EF4-FFF2-40B4-BE49-F238E27FC236}">
                <a16:creationId xmlns:a16="http://schemas.microsoft.com/office/drawing/2014/main" id="{4FAAB31B-75EA-D245-A501-98A40E1FE941}"/>
              </a:ext>
            </a:extLst>
          </p:cNvPr>
          <p:cNvGraphicFramePr/>
          <p:nvPr>
            <p:extLst>
              <p:ext uri="{D42A27DB-BD31-4B8C-83A1-F6EECF244321}">
                <p14:modId xmlns:p14="http://schemas.microsoft.com/office/powerpoint/2010/main" val="275500451"/>
              </p:ext>
            </p:extLst>
          </p:nvPr>
        </p:nvGraphicFramePr>
        <p:xfrm>
          <a:off x="2023947" y="1647594"/>
          <a:ext cx="7662977" cy="286725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ADBF81C0-3EDF-3E41-BEDB-75DC48086382}"/>
              </a:ext>
            </a:extLst>
          </p:cNvPr>
          <p:cNvSpPr txBox="1"/>
          <p:nvPr/>
        </p:nvSpPr>
        <p:spPr>
          <a:xfrm rot="16200000">
            <a:off x="108251" y="2804683"/>
            <a:ext cx="3108092" cy="769441"/>
          </a:xfrm>
          <a:prstGeom prst="rect">
            <a:avLst/>
          </a:prstGeom>
          <a:noFill/>
        </p:spPr>
        <p:txBody>
          <a:bodyPr wrap="square" rtlCol="0">
            <a:spAutoFit/>
          </a:bodyPr>
          <a:lstStyle/>
          <a:p>
            <a:pPr>
              <a:spcAft>
                <a:spcPts val="1320"/>
              </a:spcAft>
            </a:pPr>
            <a:r>
              <a:rPr lang="en-US" sz="2200" dirty="0"/>
              <a:t>Cumulative rural hospital closures since 2005</a:t>
            </a:r>
          </a:p>
        </p:txBody>
      </p:sp>
      <p:pic>
        <p:nvPicPr>
          <p:cNvPr id="4" name="Picture 3">
            <a:extLst>
              <a:ext uri="{FF2B5EF4-FFF2-40B4-BE49-F238E27FC236}">
                <a16:creationId xmlns:a16="http://schemas.microsoft.com/office/drawing/2014/main" id="{A8E90A35-CBA0-4348-9D09-53C0F1C42D80}"/>
              </a:ext>
            </a:extLst>
          </p:cNvPr>
          <p:cNvPicPr>
            <a:picLocks noChangeAspect="1"/>
          </p:cNvPicPr>
          <p:nvPr/>
        </p:nvPicPr>
        <p:blipFill rotWithShape="1">
          <a:blip r:embed="rId6"/>
          <a:srcRect t="21471"/>
          <a:stretch/>
        </p:blipFill>
        <p:spPr>
          <a:xfrm>
            <a:off x="4824767" y="4743450"/>
            <a:ext cx="4673501" cy="2346330"/>
          </a:xfrm>
          <a:prstGeom prst="rect">
            <a:avLst/>
          </a:prstGeom>
        </p:spPr>
      </p:pic>
      <p:sp>
        <p:nvSpPr>
          <p:cNvPr id="7" name="TextBox 6">
            <a:extLst>
              <a:ext uri="{FF2B5EF4-FFF2-40B4-BE49-F238E27FC236}">
                <a16:creationId xmlns:a16="http://schemas.microsoft.com/office/drawing/2014/main" id="{62BD05D7-5B2E-9643-A1B3-36177F5DDED4}"/>
              </a:ext>
            </a:extLst>
          </p:cNvPr>
          <p:cNvSpPr txBox="1"/>
          <p:nvPr/>
        </p:nvSpPr>
        <p:spPr>
          <a:xfrm>
            <a:off x="6415088" y="7172323"/>
            <a:ext cx="3400425" cy="523220"/>
          </a:xfrm>
          <a:prstGeom prst="rect">
            <a:avLst/>
          </a:prstGeom>
          <a:noFill/>
        </p:spPr>
        <p:txBody>
          <a:bodyPr wrap="square" rtlCol="0">
            <a:spAutoFit/>
          </a:bodyPr>
          <a:lstStyle/>
          <a:p>
            <a:r>
              <a:rPr lang="en-US" sz="1400" dirty="0"/>
              <a:t>https://</a:t>
            </a:r>
            <a:r>
              <a:rPr lang="en-US" sz="1400" dirty="0" err="1"/>
              <a:t>ruralhospitals.chqpr.org</a:t>
            </a:r>
            <a:r>
              <a:rPr lang="en-US" sz="1400" dirty="0"/>
              <a:t>/downloads/</a:t>
            </a:r>
            <a:r>
              <a:rPr lang="en-US" sz="1400" dirty="0" err="1"/>
              <a:t>Rural_Hospitals_at_Risk_of_Closing.pdf</a:t>
            </a:r>
            <a:endParaRPr lang="en-US" sz="1400" dirty="0"/>
          </a:p>
        </p:txBody>
      </p:sp>
      <p:sp>
        <p:nvSpPr>
          <p:cNvPr id="8" name="TextBox 7">
            <a:extLst>
              <a:ext uri="{FF2B5EF4-FFF2-40B4-BE49-F238E27FC236}">
                <a16:creationId xmlns:a16="http://schemas.microsoft.com/office/drawing/2014/main" id="{77D18B71-11C0-EC41-A0CC-F968F2FAFCC5}"/>
              </a:ext>
            </a:extLst>
          </p:cNvPr>
          <p:cNvSpPr txBox="1"/>
          <p:nvPr/>
        </p:nvSpPr>
        <p:spPr>
          <a:xfrm>
            <a:off x="1589395" y="5328816"/>
            <a:ext cx="3108092" cy="769441"/>
          </a:xfrm>
          <a:prstGeom prst="rect">
            <a:avLst/>
          </a:prstGeom>
          <a:noFill/>
        </p:spPr>
        <p:txBody>
          <a:bodyPr wrap="square" rtlCol="0">
            <a:spAutoFit/>
          </a:bodyPr>
          <a:lstStyle/>
          <a:p>
            <a:pPr>
              <a:spcAft>
                <a:spcPts val="1320"/>
              </a:spcAft>
            </a:pPr>
            <a:r>
              <a:rPr lang="en-US" sz="2200" dirty="0"/>
              <a:t>900 rural hospitals (40%) at risk of closing</a:t>
            </a:r>
          </a:p>
        </p:txBody>
      </p:sp>
      <p:sp>
        <p:nvSpPr>
          <p:cNvPr id="10" name="TextBox 9">
            <a:extLst>
              <a:ext uri="{FF2B5EF4-FFF2-40B4-BE49-F238E27FC236}">
                <a16:creationId xmlns:a16="http://schemas.microsoft.com/office/drawing/2014/main" id="{99652896-BC45-D544-AF57-84673F8F3194}"/>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13</a:t>
            </a:fld>
            <a:endParaRPr lang="en-US" sz="3200" dirty="0">
              <a:solidFill>
                <a:schemeClr val="bg1"/>
              </a:solidFill>
            </a:endParaRPr>
          </a:p>
        </p:txBody>
      </p:sp>
    </p:spTree>
    <p:extLst>
      <p:ext uri="{BB962C8B-B14F-4D97-AF65-F5344CB8AC3E}">
        <p14:creationId xmlns:p14="http://schemas.microsoft.com/office/powerpoint/2010/main" val="34753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0D6A-1534-CE4D-A4DC-804A787781C4}"/>
              </a:ext>
            </a:extLst>
          </p:cNvPr>
          <p:cNvSpPr>
            <a:spLocks noGrp="1"/>
          </p:cNvSpPr>
          <p:nvPr>
            <p:ph type="title"/>
          </p:nvPr>
        </p:nvSpPr>
        <p:spPr>
          <a:xfrm>
            <a:off x="1605920" y="1585"/>
            <a:ext cx="8675370" cy="1252636"/>
          </a:xfrm>
        </p:spPr>
        <p:txBody>
          <a:bodyPr>
            <a:normAutofit/>
          </a:bodyPr>
          <a:lstStyle/>
          <a:p>
            <a:r>
              <a:rPr lang="en-US" sz="3200" dirty="0">
                <a:solidFill>
                  <a:srgbClr val="234ABD"/>
                </a:solidFill>
              </a:rPr>
              <a:t>2004–2014: US counties with hospital obstetric services saw even more close or curtail services</a:t>
            </a:r>
          </a:p>
        </p:txBody>
      </p:sp>
      <p:sp>
        <p:nvSpPr>
          <p:cNvPr id="3" name="Text Placeholder 2">
            <a:extLst>
              <a:ext uri="{FF2B5EF4-FFF2-40B4-BE49-F238E27FC236}">
                <a16:creationId xmlns:a16="http://schemas.microsoft.com/office/drawing/2014/main" id="{6C2D1397-B25E-9544-A57E-F942D69100BD}"/>
              </a:ext>
            </a:extLst>
          </p:cNvPr>
          <p:cNvSpPr>
            <a:spLocks noGrp="1"/>
          </p:cNvSpPr>
          <p:nvPr>
            <p:ph type="body" idx="10"/>
          </p:nvPr>
        </p:nvSpPr>
        <p:spPr>
          <a:xfrm>
            <a:off x="-1" y="6988731"/>
            <a:ext cx="8100643" cy="669370"/>
          </a:xfrm>
        </p:spPr>
        <p:txBody>
          <a:bodyPr>
            <a:normAutofit/>
          </a:bodyPr>
          <a:lstStyle/>
          <a:p>
            <a:pPr algn="ctr"/>
            <a:endParaRPr lang="en-US" dirty="0">
              <a:solidFill>
                <a:srgbClr val="17375E"/>
              </a:solidFill>
              <a:hlinkClick r:id="rId3"/>
            </a:endParaRPr>
          </a:p>
          <a:p>
            <a:pPr algn="ctr"/>
            <a:r>
              <a:rPr lang="en-US" sz="1430" dirty="0">
                <a:solidFill>
                  <a:srgbClr val="17375E"/>
                </a:solidFill>
              </a:rPr>
              <a:t>https://</a:t>
            </a:r>
            <a:r>
              <a:rPr lang="en-US" sz="1430" dirty="0" err="1">
                <a:solidFill>
                  <a:srgbClr val="17375E"/>
                </a:solidFill>
              </a:rPr>
              <a:t>www.healthaffairs.org</a:t>
            </a:r>
            <a:r>
              <a:rPr lang="en-US" sz="1430" dirty="0">
                <a:solidFill>
                  <a:srgbClr val="17375E"/>
                </a:solidFill>
              </a:rPr>
              <a:t>/</a:t>
            </a:r>
            <a:r>
              <a:rPr lang="en-US" sz="1430" dirty="0" err="1">
                <a:solidFill>
                  <a:srgbClr val="17375E"/>
                </a:solidFill>
              </a:rPr>
              <a:t>doi</a:t>
            </a:r>
            <a:r>
              <a:rPr lang="en-US" sz="1430" dirty="0">
                <a:solidFill>
                  <a:srgbClr val="17375E"/>
                </a:solidFill>
              </a:rPr>
              <a:t>/10.1377/hlthaff.2017.0338</a:t>
            </a:r>
            <a:endParaRPr lang="en-US" dirty="0">
              <a:solidFill>
                <a:srgbClr val="17375E"/>
              </a:solidFill>
            </a:endParaRPr>
          </a:p>
        </p:txBody>
      </p:sp>
      <p:pic>
        <p:nvPicPr>
          <p:cNvPr id="4" name="Picture 3">
            <a:extLst>
              <a:ext uri="{FF2B5EF4-FFF2-40B4-BE49-F238E27FC236}">
                <a16:creationId xmlns:a16="http://schemas.microsoft.com/office/drawing/2014/main" id="{3B378FD9-EE17-984E-B2DA-2CEF61EE857C}"/>
              </a:ext>
            </a:extLst>
          </p:cNvPr>
          <p:cNvPicPr>
            <a:picLocks noChangeAspect="1"/>
          </p:cNvPicPr>
          <p:nvPr/>
        </p:nvPicPr>
        <p:blipFill>
          <a:blip r:embed="rId4"/>
          <a:stretch>
            <a:fillRect/>
          </a:stretch>
        </p:blipFill>
        <p:spPr>
          <a:xfrm>
            <a:off x="1444678" y="1359545"/>
            <a:ext cx="8365749" cy="5310571"/>
          </a:xfrm>
          <a:prstGeom prst="rect">
            <a:avLst/>
          </a:prstGeom>
        </p:spPr>
      </p:pic>
      <p:pic>
        <p:nvPicPr>
          <p:cNvPr id="7" name="Picture 6">
            <a:extLst>
              <a:ext uri="{FF2B5EF4-FFF2-40B4-BE49-F238E27FC236}">
                <a16:creationId xmlns:a16="http://schemas.microsoft.com/office/drawing/2014/main" id="{45C36DA4-A54A-D142-8D27-28F028C62287}"/>
              </a:ext>
            </a:extLst>
          </p:cNvPr>
          <p:cNvPicPr>
            <a:picLocks noChangeAspect="1"/>
          </p:cNvPicPr>
          <p:nvPr/>
        </p:nvPicPr>
        <p:blipFill rotWithShape="1">
          <a:blip r:embed="rId5"/>
          <a:srcRect t="12102" r="8480"/>
          <a:stretch/>
        </p:blipFill>
        <p:spPr>
          <a:xfrm>
            <a:off x="6541360" y="6555782"/>
            <a:ext cx="2618138" cy="1162373"/>
          </a:xfrm>
          <a:prstGeom prst="rect">
            <a:avLst/>
          </a:prstGeom>
        </p:spPr>
      </p:pic>
      <p:sp>
        <p:nvSpPr>
          <p:cNvPr id="8" name="Rectangle 7">
            <a:extLst>
              <a:ext uri="{FF2B5EF4-FFF2-40B4-BE49-F238E27FC236}">
                <a16:creationId xmlns:a16="http://schemas.microsoft.com/office/drawing/2014/main" id="{6622D8A1-18D9-5F47-8D35-A416152D19B6}"/>
              </a:ext>
            </a:extLst>
          </p:cNvPr>
          <p:cNvSpPr/>
          <p:nvPr/>
        </p:nvSpPr>
        <p:spPr>
          <a:xfrm>
            <a:off x="8240124" y="4912963"/>
            <a:ext cx="1523805" cy="7439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68D716-68B8-594D-AAF6-540E859ADFFF}"/>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14</a:t>
            </a:fld>
            <a:endParaRPr lang="en-US" sz="3200" dirty="0">
              <a:solidFill>
                <a:schemeClr val="bg1"/>
              </a:solidFill>
            </a:endParaRPr>
          </a:p>
        </p:txBody>
      </p:sp>
    </p:spTree>
    <p:extLst>
      <p:ext uri="{BB962C8B-B14F-4D97-AF65-F5344CB8AC3E}">
        <p14:creationId xmlns:p14="http://schemas.microsoft.com/office/powerpoint/2010/main" val="29945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26464" y="263897"/>
            <a:ext cx="7750491" cy="1314028"/>
          </a:xfrm>
        </p:spPr>
        <p:txBody>
          <a:bodyPr anchor="t" anchorCtr="0">
            <a:normAutofit/>
          </a:bodyPr>
          <a:lstStyle/>
          <a:p>
            <a:pPr>
              <a:lnSpc>
                <a:spcPct val="80000"/>
              </a:lnSpc>
              <a:spcAft>
                <a:spcPts val="1337"/>
              </a:spcAft>
            </a:pPr>
            <a:r>
              <a:rPr lang="en-US" sz="2800" dirty="0"/>
              <a:t>Maternal mortality is decreasing outside the US </a:t>
            </a:r>
            <a:br>
              <a:rPr lang="en-US" sz="2800" dirty="0"/>
            </a:br>
            <a:r>
              <a:rPr lang="en-US" sz="2800" dirty="0"/>
              <a:t>— but rising in the US for 2 decades</a:t>
            </a:r>
            <a:br>
              <a:rPr lang="en-US" sz="2800" dirty="0"/>
            </a:br>
            <a:endParaRPr lang="en-US" sz="3000" dirty="0">
              <a:solidFill>
                <a:srgbClr val="0B50C3"/>
              </a:solidFill>
              <a:latin typeface="Gill Sans MT"/>
              <a:cs typeface="Gill Sans MT"/>
            </a:endParaRPr>
          </a:p>
        </p:txBody>
      </p:sp>
      <p:sp>
        <p:nvSpPr>
          <p:cNvPr id="8" name="Rectangle 7"/>
          <p:cNvSpPr/>
          <p:nvPr/>
        </p:nvSpPr>
        <p:spPr>
          <a:xfrm>
            <a:off x="-19956" y="-6300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grpSp>
        <p:nvGrpSpPr>
          <p:cNvPr id="11" name="Group 10">
            <a:extLst>
              <a:ext uri="{FF2B5EF4-FFF2-40B4-BE49-F238E27FC236}">
                <a16:creationId xmlns:a16="http://schemas.microsoft.com/office/drawing/2014/main" id="{A66F2BA9-4C82-2F44-860B-780B54919CB9}"/>
              </a:ext>
            </a:extLst>
          </p:cNvPr>
          <p:cNvGrpSpPr/>
          <p:nvPr/>
        </p:nvGrpSpPr>
        <p:grpSpPr>
          <a:xfrm>
            <a:off x="1516008" y="1843321"/>
            <a:ext cx="8215867" cy="5665182"/>
            <a:chOff x="1378187" y="1148348"/>
            <a:chExt cx="7468970" cy="4998690"/>
          </a:xfrm>
        </p:grpSpPr>
        <p:sp>
          <p:nvSpPr>
            <p:cNvPr id="12" name="Rectangle 11">
              <a:extLst>
                <a:ext uri="{FF2B5EF4-FFF2-40B4-BE49-F238E27FC236}">
                  <a16:creationId xmlns:a16="http://schemas.microsoft.com/office/drawing/2014/main" id="{A0A56E9C-BE64-B048-B2E0-A20EE1EC2AD9}"/>
                </a:ext>
              </a:extLst>
            </p:cNvPr>
            <p:cNvSpPr/>
            <p:nvPr/>
          </p:nvSpPr>
          <p:spPr>
            <a:xfrm>
              <a:off x="1378187" y="1148348"/>
              <a:ext cx="7468969" cy="4998690"/>
            </a:xfrm>
            <a:prstGeom prst="rect">
              <a:avLst/>
            </a:prstGeom>
            <a:solidFill>
              <a:srgbClr val="0B50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663EFE8-4F51-7746-978D-D8A8ECC4F576}"/>
                </a:ext>
              </a:extLst>
            </p:cNvPr>
            <p:cNvPicPr>
              <a:picLocks noChangeAspect="1"/>
            </p:cNvPicPr>
            <p:nvPr/>
          </p:nvPicPr>
          <p:blipFill rotWithShape="1">
            <a:blip r:embed="rId3">
              <a:extLst>
                <a:ext uri="{28A0092B-C50C-407E-A947-70E740481C1C}">
                  <a14:useLocalDpi xmlns:a14="http://schemas.microsoft.com/office/drawing/2010/main" val="0"/>
                </a:ext>
              </a:extLst>
            </a:blip>
            <a:srcRect l="15658" t="15531" r="21823" b="29205"/>
            <a:stretch/>
          </p:blipFill>
          <p:spPr>
            <a:xfrm>
              <a:off x="1540328" y="1229865"/>
              <a:ext cx="7201702" cy="4270125"/>
            </a:xfrm>
            <a:prstGeom prst="rect">
              <a:avLst/>
            </a:prstGeom>
          </p:spPr>
        </p:pic>
        <p:sp>
          <p:nvSpPr>
            <p:cNvPr id="14" name="TextBox 13">
              <a:extLst>
                <a:ext uri="{FF2B5EF4-FFF2-40B4-BE49-F238E27FC236}">
                  <a16:creationId xmlns:a16="http://schemas.microsoft.com/office/drawing/2014/main" id="{F332F9B2-C414-A845-9547-58FC0D34DC77}"/>
                </a:ext>
              </a:extLst>
            </p:cNvPr>
            <p:cNvSpPr txBox="1"/>
            <p:nvPr/>
          </p:nvSpPr>
          <p:spPr>
            <a:xfrm>
              <a:off x="1540329" y="5599645"/>
              <a:ext cx="7306828" cy="434509"/>
            </a:xfrm>
            <a:prstGeom prst="rect">
              <a:avLst/>
            </a:prstGeom>
            <a:noFill/>
          </p:spPr>
          <p:txBody>
            <a:bodyPr wrap="square" rtlCol="0">
              <a:spAutoFit/>
            </a:bodyPr>
            <a:lstStyle/>
            <a:p>
              <a:r>
                <a:rPr lang="en-US" sz="1300" dirty="0">
                  <a:solidFill>
                    <a:schemeClr val="bg1"/>
                  </a:solidFill>
                </a:rPr>
                <a:t>"Global, regional, and national levels of maternal mortality, 1990–2015: a systematic analysis for the Global Burden of Disease Study 2015," The Lancet. Only data for 1990, 2000 and 2015 was made available in the journal.</a:t>
              </a:r>
            </a:p>
          </p:txBody>
        </p:sp>
      </p:grpSp>
      <p:sp>
        <p:nvSpPr>
          <p:cNvPr id="9" name="TextBox 8">
            <a:extLst>
              <a:ext uri="{FF2B5EF4-FFF2-40B4-BE49-F238E27FC236}">
                <a16:creationId xmlns:a16="http://schemas.microsoft.com/office/drawing/2014/main" id="{8399C381-6CB0-274D-A2F9-6AA6A88D05B6}"/>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15</a:t>
            </a:fld>
            <a:endParaRPr lang="en-US" sz="3200" dirty="0">
              <a:solidFill>
                <a:schemeClr val="bg1"/>
              </a:solidFill>
            </a:endParaRPr>
          </a:p>
        </p:txBody>
      </p:sp>
    </p:spTree>
    <p:extLst>
      <p:ext uri="{BB962C8B-B14F-4D97-AF65-F5344CB8AC3E}">
        <p14:creationId xmlns:p14="http://schemas.microsoft.com/office/powerpoint/2010/main" val="277932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566868" y="1782413"/>
            <a:ext cx="5533619" cy="430887"/>
          </a:xfrm>
          <a:prstGeom prst="rect">
            <a:avLst/>
          </a:prstGeom>
          <a:solidFill>
            <a:srgbClr val="FFFFFF"/>
          </a:solidFill>
        </p:spPr>
        <p:txBody>
          <a:bodyPr wrap="square" rtlCol="0">
            <a:spAutoFit/>
          </a:bodyPr>
          <a:lstStyle/>
          <a:p>
            <a:endParaRPr lang="en-US" sz="2200" dirty="0"/>
          </a:p>
        </p:txBody>
      </p:sp>
      <p:sp>
        <p:nvSpPr>
          <p:cNvPr id="21" name="Rectangle 20"/>
          <p:cNvSpPr/>
          <p:nvPr/>
        </p:nvSpPr>
        <p:spPr>
          <a:xfrm>
            <a:off x="1908224" y="6894689"/>
            <a:ext cx="84867" cy="2211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grpSp>
        <p:nvGrpSpPr>
          <p:cNvPr id="5" name="Group 4"/>
          <p:cNvGrpSpPr/>
          <p:nvPr/>
        </p:nvGrpSpPr>
        <p:grpSpPr>
          <a:xfrm>
            <a:off x="1100136" y="1522837"/>
            <a:ext cx="9051252" cy="6074029"/>
            <a:chOff x="1105206" y="1280487"/>
            <a:chExt cx="8375561" cy="5521845"/>
          </a:xfrm>
        </p:grpSpPr>
        <p:pic>
          <p:nvPicPr>
            <p:cNvPr id="8" name="Picture 7"/>
            <p:cNvPicPr>
              <a:picLocks noChangeAspect="1"/>
            </p:cNvPicPr>
            <p:nvPr/>
          </p:nvPicPr>
          <p:blipFill rotWithShape="1">
            <a:blip r:embed="rId3"/>
            <a:srcRect l="6856" t="11377" r="3717" b="7239"/>
            <a:stretch/>
          </p:blipFill>
          <p:spPr>
            <a:xfrm>
              <a:off x="1105206" y="1280487"/>
              <a:ext cx="8375561" cy="5123651"/>
            </a:xfrm>
            <a:prstGeom prst="rect">
              <a:avLst/>
            </a:prstGeom>
          </p:spPr>
        </p:pic>
        <p:sp>
          <p:nvSpPr>
            <p:cNvPr id="22" name="TextBox 21"/>
            <p:cNvSpPr txBox="1"/>
            <p:nvPr/>
          </p:nvSpPr>
          <p:spPr>
            <a:xfrm>
              <a:off x="2053499" y="6533727"/>
              <a:ext cx="2284076" cy="268605"/>
            </a:xfrm>
            <a:prstGeom prst="rect">
              <a:avLst/>
            </a:prstGeom>
            <a:solidFill>
              <a:schemeClr val="bg1"/>
            </a:solidFill>
          </p:spPr>
          <p:txBody>
            <a:bodyPr wrap="none" rtlCol="0">
              <a:spAutoFit/>
            </a:bodyPr>
            <a:lstStyle/>
            <a:p>
              <a:r>
                <a:rPr lang="en-US" sz="1320" dirty="0">
                  <a:latin typeface="Times"/>
                  <a:cs typeface="Times"/>
                </a:rPr>
                <a:t>Source: </a:t>
              </a:r>
              <a:r>
                <a:rPr lang="en-US" sz="1320" dirty="0" err="1">
                  <a:latin typeface="Times"/>
                  <a:cs typeface="Times"/>
                </a:rPr>
                <a:t>data.HRSA.gov</a:t>
              </a:r>
              <a:r>
                <a:rPr lang="en-US" sz="1320" dirty="0">
                  <a:latin typeface="Times"/>
                  <a:cs typeface="Times"/>
                </a:rPr>
                <a:t>, Oct 2019</a:t>
              </a:r>
            </a:p>
          </p:txBody>
        </p:sp>
      </p:grpSp>
      <p:sp>
        <p:nvSpPr>
          <p:cNvPr id="9" name="Title 8"/>
          <p:cNvSpPr>
            <a:spLocks noGrp="1"/>
          </p:cNvSpPr>
          <p:nvPr>
            <p:ph type="title"/>
          </p:nvPr>
        </p:nvSpPr>
        <p:spPr>
          <a:xfrm>
            <a:off x="1271587" y="368290"/>
            <a:ext cx="8095297" cy="971467"/>
          </a:xfrm>
        </p:spPr>
        <p:txBody>
          <a:bodyPr>
            <a:noAutofit/>
          </a:bodyPr>
          <a:lstStyle/>
          <a:p>
            <a:r>
              <a:rPr lang="en-US" sz="3200" dirty="0">
                <a:solidFill>
                  <a:srgbClr val="234ABD"/>
                </a:solidFill>
              </a:rPr>
              <a:t>Primary Care Doctor Shortage by County</a:t>
            </a:r>
            <a:br>
              <a:rPr lang="en-US" sz="3200" dirty="0">
                <a:solidFill>
                  <a:srgbClr val="234ABD"/>
                </a:solidFill>
              </a:rPr>
            </a:br>
            <a:endParaRPr lang="en-US" sz="3200" dirty="0">
              <a:solidFill>
                <a:srgbClr val="234ABD"/>
              </a:solidFill>
            </a:endParaRPr>
          </a:p>
        </p:txBody>
      </p:sp>
      <p:pic>
        <p:nvPicPr>
          <p:cNvPr id="30" name="Picture 29">
            <a:extLst>
              <a:ext uri="{FF2B5EF4-FFF2-40B4-BE49-F238E27FC236}">
                <a16:creationId xmlns:a16="http://schemas.microsoft.com/office/drawing/2014/main" id="{F836D22F-D02D-1042-B4EC-D4BDC9345673}"/>
              </a:ext>
            </a:extLst>
          </p:cNvPr>
          <p:cNvPicPr>
            <a:picLocks noChangeAspect="1"/>
          </p:cNvPicPr>
          <p:nvPr/>
        </p:nvPicPr>
        <p:blipFill>
          <a:blip r:embed="rId4"/>
          <a:stretch>
            <a:fillRect/>
          </a:stretch>
        </p:blipFill>
        <p:spPr>
          <a:xfrm>
            <a:off x="981225" y="6172205"/>
            <a:ext cx="3819381" cy="1034533"/>
          </a:xfrm>
          <a:prstGeom prst="rect">
            <a:avLst/>
          </a:prstGeom>
        </p:spPr>
      </p:pic>
      <p:sp>
        <p:nvSpPr>
          <p:cNvPr id="31" name="TextBox 30">
            <a:extLst>
              <a:ext uri="{FF2B5EF4-FFF2-40B4-BE49-F238E27FC236}">
                <a16:creationId xmlns:a16="http://schemas.microsoft.com/office/drawing/2014/main" id="{D5789722-8890-9047-AB36-10CFA17623A8}"/>
              </a:ext>
            </a:extLst>
          </p:cNvPr>
          <p:cNvSpPr txBox="1"/>
          <p:nvPr/>
        </p:nvSpPr>
        <p:spPr>
          <a:xfrm>
            <a:off x="2425989" y="6573626"/>
            <a:ext cx="1348839" cy="541558"/>
          </a:xfrm>
          <a:prstGeom prst="rect">
            <a:avLst/>
          </a:prstGeom>
          <a:solidFill>
            <a:srgbClr val="FFFFFF"/>
          </a:solidFill>
        </p:spPr>
        <p:txBody>
          <a:bodyPr wrap="square" rtlCol="0">
            <a:spAutoFit/>
          </a:bodyPr>
          <a:lstStyle/>
          <a:p>
            <a:pPr>
              <a:lnSpc>
                <a:spcPct val="60000"/>
              </a:lnSpc>
              <a:spcAft>
                <a:spcPts val="1980"/>
              </a:spcAft>
            </a:pPr>
            <a:r>
              <a:rPr lang="en-US" dirty="0">
                <a:solidFill>
                  <a:srgbClr val="234ABD"/>
                </a:solidFill>
              </a:rPr>
              <a:t>Part of county is shortage</a:t>
            </a:r>
          </a:p>
        </p:txBody>
      </p:sp>
      <p:sp>
        <p:nvSpPr>
          <p:cNvPr id="32" name="TextBox 31">
            <a:extLst>
              <a:ext uri="{FF2B5EF4-FFF2-40B4-BE49-F238E27FC236}">
                <a16:creationId xmlns:a16="http://schemas.microsoft.com/office/drawing/2014/main" id="{C730E06C-20A7-0949-9909-F3098A1D79BE}"/>
              </a:ext>
            </a:extLst>
          </p:cNvPr>
          <p:cNvSpPr txBox="1"/>
          <p:nvPr/>
        </p:nvSpPr>
        <p:spPr>
          <a:xfrm>
            <a:off x="3604069" y="6571933"/>
            <a:ext cx="1351470" cy="541558"/>
          </a:xfrm>
          <a:prstGeom prst="rect">
            <a:avLst/>
          </a:prstGeom>
          <a:solidFill>
            <a:srgbClr val="FFFFFF"/>
          </a:solidFill>
        </p:spPr>
        <p:txBody>
          <a:bodyPr wrap="square" rtlCol="0">
            <a:spAutoFit/>
          </a:bodyPr>
          <a:lstStyle/>
          <a:p>
            <a:pPr>
              <a:lnSpc>
                <a:spcPct val="60000"/>
              </a:lnSpc>
              <a:spcAft>
                <a:spcPts val="1980"/>
              </a:spcAft>
            </a:pPr>
            <a:r>
              <a:rPr lang="en-US" dirty="0">
                <a:solidFill>
                  <a:srgbClr val="234ABD"/>
                </a:solidFill>
              </a:rPr>
              <a:t>Whole county is shortage</a:t>
            </a:r>
          </a:p>
        </p:txBody>
      </p:sp>
      <p:sp>
        <p:nvSpPr>
          <p:cNvPr id="33" name="TextBox 32">
            <a:extLst>
              <a:ext uri="{FF2B5EF4-FFF2-40B4-BE49-F238E27FC236}">
                <a16:creationId xmlns:a16="http://schemas.microsoft.com/office/drawing/2014/main" id="{0E0B9CBA-32AF-A043-A6C9-0718773247D4}"/>
              </a:ext>
            </a:extLst>
          </p:cNvPr>
          <p:cNvSpPr txBox="1"/>
          <p:nvPr/>
        </p:nvSpPr>
        <p:spPr>
          <a:xfrm>
            <a:off x="1170930" y="6564637"/>
            <a:ext cx="1250669" cy="541558"/>
          </a:xfrm>
          <a:prstGeom prst="rect">
            <a:avLst/>
          </a:prstGeom>
          <a:solidFill>
            <a:srgbClr val="FFFFFF"/>
          </a:solidFill>
        </p:spPr>
        <p:txBody>
          <a:bodyPr wrap="square" rtlCol="0">
            <a:spAutoFit/>
          </a:bodyPr>
          <a:lstStyle/>
          <a:p>
            <a:pPr>
              <a:lnSpc>
                <a:spcPct val="60000"/>
              </a:lnSpc>
              <a:spcAft>
                <a:spcPts val="1980"/>
              </a:spcAft>
            </a:pPr>
            <a:r>
              <a:rPr lang="en-US" dirty="0">
                <a:solidFill>
                  <a:srgbClr val="234ABD"/>
                </a:solidFill>
              </a:rPr>
              <a:t>None of county is shortage</a:t>
            </a:r>
          </a:p>
        </p:txBody>
      </p:sp>
      <p:sp>
        <p:nvSpPr>
          <p:cNvPr id="13" name="TextBox 12">
            <a:extLst>
              <a:ext uri="{FF2B5EF4-FFF2-40B4-BE49-F238E27FC236}">
                <a16:creationId xmlns:a16="http://schemas.microsoft.com/office/drawing/2014/main" id="{C3FB6CC9-9989-914F-BF9D-863900716B00}"/>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16</a:t>
            </a:fld>
            <a:endParaRPr lang="en-US" sz="3200" dirty="0">
              <a:solidFill>
                <a:schemeClr val="bg1"/>
              </a:solidFill>
            </a:endParaRPr>
          </a:p>
        </p:txBody>
      </p:sp>
    </p:spTree>
    <p:extLst>
      <p:ext uri="{BB962C8B-B14F-4D97-AF65-F5344CB8AC3E}">
        <p14:creationId xmlns:p14="http://schemas.microsoft.com/office/powerpoint/2010/main" val="40191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C495-AEF2-4BEB-AAB5-A4C532E57655}"/>
              </a:ext>
            </a:extLst>
          </p:cNvPr>
          <p:cNvSpPr>
            <a:spLocks noGrp="1"/>
          </p:cNvSpPr>
          <p:nvPr>
            <p:ph type="title"/>
          </p:nvPr>
        </p:nvSpPr>
        <p:spPr>
          <a:xfrm>
            <a:off x="1260764" y="-17360"/>
            <a:ext cx="8797636" cy="1295400"/>
          </a:xfrm>
        </p:spPr>
        <p:txBody>
          <a:bodyPr>
            <a:normAutofit/>
          </a:bodyPr>
          <a:lstStyle/>
          <a:p>
            <a:r>
              <a:rPr lang="en-US" sz="3200" dirty="0"/>
              <a:t>How did LWVNYS update its Healthcare and Healthcare Financing Positions?</a:t>
            </a:r>
          </a:p>
        </p:txBody>
      </p:sp>
      <p:sp>
        <p:nvSpPr>
          <p:cNvPr id="3" name="Content Placeholder 2">
            <a:extLst>
              <a:ext uri="{FF2B5EF4-FFF2-40B4-BE49-F238E27FC236}">
                <a16:creationId xmlns:a16="http://schemas.microsoft.com/office/drawing/2014/main" id="{392F2A92-1CBC-4A6D-B64E-C4ABBA04F2B7}"/>
              </a:ext>
            </a:extLst>
          </p:cNvPr>
          <p:cNvSpPr>
            <a:spLocks noGrp="1"/>
          </p:cNvSpPr>
          <p:nvPr>
            <p:ph idx="1"/>
          </p:nvPr>
        </p:nvSpPr>
        <p:spPr>
          <a:xfrm>
            <a:off x="1371600" y="1640840"/>
            <a:ext cx="8686800" cy="5440680"/>
          </a:xfrm>
        </p:spPr>
        <p:txBody>
          <a:bodyPr>
            <a:normAutofit/>
          </a:bodyPr>
          <a:lstStyle/>
          <a:p>
            <a:pPr marL="406400" indent="-393700">
              <a:lnSpc>
                <a:spcPct val="90000"/>
              </a:lnSpc>
              <a:spcAft>
                <a:spcPts val="1200"/>
              </a:spcAft>
            </a:pPr>
            <a:r>
              <a:rPr lang="en-US" sz="2800" dirty="0"/>
              <a:t>LWVNYS Convention 2019 gave charge to update its Financing of Healthcare position</a:t>
            </a:r>
          </a:p>
          <a:p>
            <a:pPr marL="406400" indent="-393700">
              <a:lnSpc>
                <a:spcPct val="90000"/>
              </a:lnSpc>
              <a:spcAft>
                <a:spcPts val="1200"/>
              </a:spcAft>
            </a:pPr>
            <a:r>
              <a:rPr lang="en-US" sz="2800" dirty="0"/>
              <a:t>Healthcare Update Committee (HCUC), formed in Fall of 2019, began meeting</a:t>
            </a:r>
          </a:p>
          <a:p>
            <a:pPr marL="406400" indent="-393700">
              <a:lnSpc>
                <a:spcPct val="90000"/>
              </a:lnSpc>
              <a:spcAft>
                <a:spcPts val="1200"/>
              </a:spcAft>
            </a:pPr>
            <a:r>
              <a:rPr lang="en-US" sz="2800" dirty="0"/>
              <a:t>HCUC decided that it made sense to also update the Healthcare Position</a:t>
            </a:r>
          </a:p>
          <a:p>
            <a:pPr marL="406400" indent="-393700">
              <a:lnSpc>
                <a:spcPct val="90000"/>
              </a:lnSpc>
              <a:spcAft>
                <a:spcPts val="1200"/>
              </a:spcAft>
            </a:pPr>
            <a:r>
              <a:rPr lang="en-US" sz="2800" dirty="0"/>
              <a:t>By Fall of 2020 the HCUC had developed extensive study materials and drafted new Positions, and distributed to local Leagues for their consensus</a:t>
            </a:r>
          </a:p>
          <a:p>
            <a:pPr marL="406400" indent="-393700">
              <a:lnSpc>
                <a:spcPct val="90000"/>
              </a:lnSpc>
              <a:spcAft>
                <a:spcPts val="1200"/>
              </a:spcAft>
            </a:pPr>
            <a:r>
              <a:rPr lang="en-US" sz="2800" dirty="0"/>
              <a:t>New Positions adopted, nearly unanimous, Mar 2021</a:t>
            </a:r>
          </a:p>
          <a:p>
            <a:pPr>
              <a:lnSpc>
                <a:spcPct val="90000"/>
              </a:lnSpc>
              <a:spcAft>
                <a:spcPts val="1200"/>
              </a:spcAft>
            </a:pPr>
            <a:endParaRPr lang="en-US" dirty="0"/>
          </a:p>
          <a:p>
            <a:pPr>
              <a:lnSpc>
                <a:spcPct val="90000"/>
              </a:lnSpc>
              <a:spcAft>
                <a:spcPts val="1200"/>
              </a:spcAft>
            </a:pPr>
            <a:endParaRPr lang="en-US" dirty="0"/>
          </a:p>
        </p:txBody>
      </p:sp>
      <p:sp>
        <p:nvSpPr>
          <p:cNvPr id="5" name="TextBox 4">
            <a:extLst>
              <a:ext uri="{FF2B5EF4-FFF2-40B4-BE49-F238E27FC236}">
                <a16:creationId xmlns:a16="http://schemas.microsoft.com/office/drawing/2014/main" id="{0AA1B54E-532C-7C44-838F-4F7C855524C3}"/>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17</a:t>
            </a:fld>
            <a:endParaRPr lang="en-US" sz="3200" dirty="0">
              <a:solidFill>
                <a:schemeClr val="bg1"/>
              </a:solidFill>
            </a:endParaRPr>
          </a:p>
        </p:txBody>
      </p:sp>
    </p:spTree>
    <p:extLst>
      <p:ext uri="{BB962C8B-B14F-4D97-AF65-F5344CB8AC3E}">
        <p14:creationId xmlns:p14="http://schemas.microsoft.com/office/powerpoint/2010/main" val="41627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9090" y="1387508"/>
            <a:ext cx="8959309" cy="6300029"/>
          </a:xfrm>
        </p:spPr>
        <p:txBody>
          <a:bodyPr>
            <a:normAutofit/>
          </a:bodyPr>
          <a:lstStyle/>
          <a:p>
            <a:pPr marL="958850" indent="-457200">
              <a:spcBef>
                <a:spcPts val="0"/>
              </a:spcBef>
              <a:spcAft>
                <a:spcPts val="600"/>
              </a:spcAft>
              <a:buClr>
                <a:srgbClr val="0B50C3"/>
              </a:buClr>
              <a:buFont typeface="Wingdings" charset="2"/>
              <a:buChar char="u"/>
              <a:tabLst>
                <a:tab pos="917575" algn="l"/>
                <a:tab pos="2092325" algn="l"/>
                <a:tab pos="2601913" algn="l"/>
              </a:tabLst>
            </a:pPr>
            <a:r>
              <a:rPr lang="en-US" sz="3200" dirty="0">
                <a:solidFill>
                  <a:srgbClr val="068D41"/>
                </a:solidFill>
              </a:rPr>
              <a:t>Universal</a:t>
            </a:r>
            <a:r>
              <a:rPr lang="en-US" sz="3000" dirty="0">
                <a:solidFill>
                  <a:srgbClr val="068D41"/>
                </a:solidFill>
              </a:rPr>
              <a:t> — Equitable Access</a:t>
            </a:r>
          </a:p>
          <a:p>
            <a:pPr marL="1482725" lvl="1" indent="-457200" algn="l">
              <a:lnSpc>
                <a:spcPct val="80000"/>
              </a:lnSpc>
              <a:spcBef>
                <a:spcPts val="0"/>
              </a:spcBef>
              <a:spcAft>
                <a:spcPts val="0"/>
              </a:spcAft>
              <a:buClr>
                <a:srgbClr val="0B50C3"/>
              </a:buClr>
              <a:buSzPct val="80000"/>
              <a:buFont typeface="Wingdings" charset="2"/>
              <a:buChar char="v"/>
              <a:tabLst>
                <a:tab pos="917575" algn="l"/>
                <a:tab pos="2092325" algn="l"/>
                <a:tab pos="2601913" algn="l"/>
              </a:tabLst>
            </a:pPr>
            <a:r>
              <a:rPr lang="en-US" sz="2800" dirty="0">
                <a:solidFill>
                  <a:srgbClr val="068D41"/>
                </a:solidFill>
              </a:rPr>
              <a:t>“For all U.S. residents”</a:t>
            </a:r>
          </a:p>
          <a:p>
            <a:pPr marL="1482725" lvl="1" indent="-457200" algn="l">
              <a:lnSpc>
                <a:spcPct val="80000"/>
              </a:lnSpc>
              <a:spcBef>
                <a:spcPts val="0"/>
              </a:spcBef>
              <a:spcAft>
                <a:spcPts val="1200"/>
              </a:spcAft>
              <a:buClr>
                <a:srgbClr val="0B50C3"/>
              </a:buClr>
              <a:buSzPct val="80000"/>
              <a:buFont typeface="Wingdings" charset="2"/>
              <a:buChar char="v"/>
              <a:tabLst>
                <a:tab pos="917575" algn="l"/>
                <a:tab pos="2092325" algn="l"/>
                <a:tab pos="2601913" algn="l"/>
              </a:tabLst>
            </a:pPr>
            <a:r>
              <a:rPr lang="en-US" sz="2800" dirty="0">
                <a:solidFill>
                  <a:srgbClr val="068D41"/>
                </a:solidFill>
              </a:rPr>
              <a:t> No rationing by income, gender, race/ethnicity, </a:t>
            </a:r>
            <a:br>
              <a:rPr lang="en-US" sz="2800" dirty="0">
                <a:solidFill>
                  <a:srgbClr val="068D41"/>
                </a:solidFill>
              </a:rPr>
            </a:br>
            <a:r>
              <a:rPr lang="en-US" sz="2800" dirty="0">
                <a:solidFill>
                  <a:srgbClr val="068D41"/>
                </a:solidFill>
              </a:rPr>
              <a:t> pre-existing conditions, where you live </a:t>
            </a:r>
            <a:r>
              <a:rPr lang="is-IS" sz="2800" dirty="0">
                <a:solidFill>
                  <a:srgbClr val="068D41"/>
                </a:solidFill>
              </a:rPr>
              <a:t>…</a:t>
            </a:r>
            <a:endParaRPr lang="en-US" dirty="0">
              <a:solidFill>
                <a:srgbClr val="068D41"/>
              </a:solidFill>
            </a:endParaRPr>
          </a:p>
          <a:p>
            <a:pPr marL="963613" indent="-461963">
              <a:spcBef>
                <a:spcPts val="0"/>
              </a:spcBef>
              <a:buClr>
                <a:srgbClr val="0B50C3"/>
              </a:buClr>
              <a:buFont typeface="Wingdings" charset="2"/>
              <a:buChar char="u"/>
              <a:tabLst>
                <a:tab pos="917575" algn="l"/>
                <a:tab pos="2092325" algn="l"/>
                <a:tab pos="2601913" algn="l"/>
              </a:tabLst>
            </a:pPr>
            <a:r>
              <a:rPr lang="en-US" sz="3200" dirty="0">
                <a:solidFill>
                  <a:srgbClr val="068D41"/>
                </a:solidFill>
              </a:rPr>
              <a:t>Equitable Quality</a:t>
            </a:r>
          </a:p>
          <a:p>
            <a:pPr marL="1442348" lvl="1" indent="-461963" algn="l">
              <a:lnSpc>
                <a:spcPct val="80000"/>
              </a:lnSpc>
              <a:spcAft>
                <a:spcPts val="0"/>
              </a:spcAft>
              <a:buClr>
                <a:srgbClr val="0B50C3"/>
              </a:buClr>
              <a:buFont typeface="Wingdings" charset="2"/>
              <a:buChar char="v"/>
              <a:tabLst>
                <a:tab pos="917575" algn="l"/>
                <a:tab pos="2092325" algn="l"/>
                <a:tab pos="2601913" algn="l"/>
              </a:tabLst>
            </a:pPr>
            <a:r>
              <a:rPr lang="en-US" sz="2800" dirty="0">
                <a:solidFill>
                  <a:srgbClr val="068D41"/>
                </a:solidFill>
              </a:rPr>
              <a:t>Equitable treatment, including prevention of disease, health promotion and education</a:t>
            </a:r>
          </a:p>
          <a:p>
            <a:pPr marL="1442348" lvl="1" indent="-461963" algn="l">
              <a:lnSpc>
                <a:spcPct val="80000"/>
              </a:lnSpc>
              <a:spcAft>
                <a:spcPts val="0"/>
              </a:spcAft>
              <a:buClr>
                <a:srgbClr val="0B50C3"/>
              </a:buClr>
              <a:buFont typeface="Wingdings" charset="2"/>
              <a:buChar char="v"/>
              <a:tabLst>
                <a:tab pos="917575" algn="l"/>
                <a:tab pos="2092325" algn="l"/>
                <a:tab pos="2601913" algn="l"/>
              </a:tabLst>
            </a:pPr>
            <a:r>
              <a:rPr lang="en-US" sz="2800" dirty="0">
                <a:solidFill>
                  <a:srgbClr val="068D41"/>
                </a:solidFill>
              </a:rPr>
              <a:t>Equitable distribution of services</a:t>
            </a:r>
          </a:p>
          <a:p>
            <a:pPr marL="1442348" lvl="1" indent="-461963" algn="l">
              <a:lnSpc>
                <a:spcPct val="80000"/>
              </a:lnSpc>
              <a:spcAft>
                <a:spcPts val="1200"/>
              </a:spcAft>
              <a:buClr>
                <a:srgbClr val="0B50C3"/>
              </a:buClr>
              <a:buFont typeface="Wingdings" charset="2"/>
              <a:buChar char="v"/>
              <a:tabLst>
                <a:tab pos="917575" algn="l"/>
                <a:tab pos="2092325" algn="l"/>
                <a:tab pos="2601913" algn="l"/>
              </a:tabLst>
            </a:pPr>
            <a:endParaRPr lang="en-US" dirty="0">
              <a:solidFill>
                <a:srgbClr val="068D41"/>
              </a:solidFill>
            </a:endParaRPr>
          </a:p>
          <a:p>
            <a:pPr marL="963613" indent="-461963">
              <a:buClr>
                <a:srgbClr val="0B50C3"/>
              </a:buClr>
              <a:buFont typeface="Wingdings" charset="2"/>
              <a:buChar char="u"/>
              <a:tabLst>
                <a:tab pos="917575" algn="l"/>
                <a:tab pos="2092325" algn="l"/>
                <a:tab pos="2601913" algn="l"/>
              </a:tabLst>
            </a:pPr>
            <a:r>
              <a:rPr lang="en-US" sz="3200" dirty="0">
                <a:solidFill>
                  <a:srgbClr val="068D41"/>
                </a:solidFill>
              </a:rPr>
              <a:t>Affordable (&amp; Feasible)</a:t>
            </a:r>
          </a:p>
          <a:p>
            <a:pPr marL="1442348" lvl="1" indent="-461963" algn="l">
              <a:lnSpc>
                <a:spcPct val="80000"/>
              </a:lnSpc>
              <a:spcAft>
                <a:spcPts val="0"/>
              </a:spcAft>
              <a:buClr>
                <a:srgbClr val="0B50C3"/>
              </a:buClr>
              <a:buFont typeface="Wingdings" charset="2"/>
              <a:buChar char="v"/>
              <a:tabLst>
                <a:tab pos="917575" algn="l"/>
                <a:tab pos="2092325" algn="l"/>
                <a:tab pos="2601913" algn="l"/>
              </a:tabLst>
            </a:pPr>
            <a:r>
              <a:rPr lang="en-US" sz="2800" dirty="0">
                <a:solidFill>
                  <a:srgbClr val="068D41"/>
                </a:solidFill>
              </a:rPr>
              <a:t> For all: patients, taxpayers, providers </a:t>
            </a:r>
            <a:r>
              <a:rPr lang="is-IS" sz="2800" dirty="0">
                <a:solidFill>
                  <a:srgbClr val="068D41"/>
                </a:solidFill>
              </a:rPr>
              <a:t>…</a:t>
            </a:r>
            <a:endParaRPr lang="en-US" sz="2800" dirty="0">
              <a:solidFill>
                <a:srgbClr val="068D41"/>
              </a:solidFill>
            </a:endParaRPr>
          </a:p>
          <a:p>
            <a:pPr marL="1442348" lvl="1" indent="-461963" algn="l">
              <a:lnSpc>
                <a:spcPct val="80000"/>
              </a:lnSpc>
              <a:buClr>
                <a:srgbClr val="0B50C3"/>
              </a:buClr>
              <a:buFont typeface="Wingdings" charset="2"/>
              <a:buChar char="v"/>
              <a:tabLst>
                <a:tab pos="917575" algn="l"/>
                <a:tab pos="2092325" algn="l"/>
                <a:tab pos="2601913" algn="l"/>
              </a:tabLst>
            </a:pPr>
            <a:r>
              <a:rPr lang="en-US" sz="2800" dirty="0">
                <a:solidFill>
                  <a:srgbClr val="068D41"/>
                </a:solidFill>
              </a:rPr>
              <a:t>“Financed through general taxes” [progressive] not “individual insurance premiums” [regressive]</a:t>
            </a:r>
            <a:endParaRPr lang="en-US" dirty="0">
              <a:solidFill>
                <a:srgbClr val="068D41"/>
              </a:solidFill>
            </a:endParaRPr>
          </a:p>
          <a:p>
            <a:pPr marL="1442348" lvl="1" indent="-461963" algn="l">
              <a:buClr>
                <a:srgbClr val="0B50C3"/>
              </a:buClr>
              <a:buFont typeface="Wingdings" charset="2"/>
              <a:buChar char="v"/>
              <a:tabLst>
                <a:tab pos="917575" algn="l"/>
                <a:tab pos="2092325" algn="l"/>
                <a:tab pos="2601913" algn="l"/>
              </a:tabLst>
            </a:pPr>
            <a:endParaRPr lang="en-US" dirty="0">
              <a:solidFill>
                <a:srgbClr val="0B50C3"/>
              </a:solidFill>
            </a:endParaRPr>
          </a:p>
          <a:p>
            <a:pPr marL="963613" indent="-461963">
              <a:spcBef>
                <a:spcPts val="0"/>
              </a:spcBef>
              <a:spcAft>
                <a:spcPts val="1337"/>
              </a:spcAft>
              <a:buClr>
                <a:srgbClr val="0B50C3"/>
              </a:buClr>
              <a:buFont typeface="Wingdings" charset="2"/>
              <a:buChar char="u"/>
              <a:tabLst>
                <a:tab pos="917575" algn="l"/>
                <a:tab pos="2092325" algn="l"/>
                <a:tab pos="2601913" algn="l"/>
              </a:tabLst>
            </a:pPr>
            <a:endParaRPr lang="en-US" sz="2800" dirty="0">
              <a:solidFill>
                <a:srgbClr val="0B50C3"/>
              </a:solidFill>
            </a:endParaRPr>
          </a:p>
          <a:p>
            <a:pPr marL="536313">
              <a:spcBef>
                <a:spcPts val="0"/>
              </a:spcBef>
              <a:spcAft>
                <a:spcPts val="1337"/>
              </a:spcAft>
              <a:buClr>
                <a:srgbClr val="0B50C3"/>
              </a:buClr>
              <a:tabLst>
                <a:tab pos="2093760" algn="l"/>
                <a:tab pos="2603053" algn="l"/>
              </a:tabLst>
            </a:pPr>
            <a:endParaRPr lang="en-US" sz="2800" dirty="0"/>
          </a:p>
          <a:p>
            <a:pPr marL="1045608" indent="-509292">
              <a:spcBef>
                <a:spcPts val="0"/>
              </a:spcBef>
              <a:spcAft>
                <a:spcPts val="1337"/>
              </a:spcAft>
              <a:buClr>
                <a:srgbClr val="0B50C3"/>
              </a:buClr>
              <a:buFont typeface="Wingdings" charset="2"/>
              <a:buChar char="u"/>
              <a:tabLst>
                <a:tab pos="2093760" algn="l"/>
                <a:tab pos="2603053" algn="l"/>
              </a:tabLst>
            </a:pPr>
            <a:endParaRPr lang="en-US" sz="2800" dirty="0"/>
          </a:p>
          <a:p>
            <a:pPr marL="2033636" lvl="2" indent="-509292" algn="l">
              <a:spcBef>
                <a:spcPts val="0"/>
              </a:spcBef>
              <a:spcAft>
                <a:spcPts val="1337"/>
              </a:spcAft>
              <a:buClr>
                <a:srgbClr val="0B50C3"/>
              </a:buClr>
              <a:buFont typeface="Wingdings" charset="2"/>
              <a:buChar char="v"/>
              <a:tabLst>
                <a:tab pos="2093760" algn="l"/>
                <a:tab pos="2603053" algn="l"/>
              </a:tabLst>
            </a:pPr>
            <a:endParaRPr lang="en-US" sz="2800" dirty="0"/>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479212"/>
            <a:ext cx="8307494" cy="743677"/>
          </a:xfrm>
        </p:spPr>
        <p:txBody>
          <a:bodyPr anchor="t" anchorCtr="0">
            <a:normAutofit/>
          </a:bodyPr>
          <a:lstStyle/>
          <a:p>
            <a:pPr>
              <a:spcAft>
                <a:spcPts val="1337"/>
              </a:spcAft>
            </a:pPr>
            <a:r>
              <a:rPr lang="en-US" dirty="0">
                <a:solidFill>
                  <a:srgbClr val="068D41"/>
                </a:solidFill>
                <a:latin typeface="Gill Sans MT"/>
                <a:cs typeface="Gill Sans MT"/>
              </a:rPr>
              <a:t>Current LWVUS Goals for Healthcare</a:t>
            </a:r>
          </a:p>
        </p:txBody>
      </p:sp>
      <p:sp>
        <p:nvSpPr>
          <p:cNvPr id="5" name="Rectangle 4"/>
          <p:cNvSpPr/>
          <p:nvPr/>
        </p:nvSpPr>
        <p:spPr>
          <a:xfrm>
            <a:off x="-58340" y="24573"/>
            <a:ext cx="115743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dirty="0"/>
          </a:p>
        </p:txBody>
      </p:sp>
      <p:sp>
        <p:nvSpPr>
          <p:cNvPr id="7" name="TextBox 6">
            <a:extLst>
              <a:ext uri="{FF2B5EF4-FFF2-40B4-BE49-F238E27FC236}">
                <a16:creationId xmlns:a16="http://schemas.microsoft.com/office/drawing/2014/main" id="{0E14BF98-4AE7-974A-AE4C-BF4B43A2C2AF}"/>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18</a:t>
            </a:fld>
            <a:endParaRPr lang="en-US" sz="3200" dirty="0">
              <a:solidFill>
                <a:schemeClr val="bg1"/>
              </a:solidFill>
            </a:endParaRPr>
          </a:p>
        </p:txBody>
      </p:sp>
    </p:spTree>
    <p:extLst>
      <p:ext uri="{BB962C8B-B14F-4D97-AF65-F5344CB8AC3E}">
        <p14:creationId xmlns:p14="http://schemas.microsoft.com/office/powerpoint/2010/main" val="149015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524" y="304060"/>
            <a:ext cx="8307494" cy="755071"/>
          </a:xfrm>
        </p:spPr>
        <p:txBody>
          <a:bodyPr anchor="t" anchorCtr="0">
            <a:normAutofit/>
          </a:bodyPr>
          <a:lstStyle/>
          <a:p>
            <a:pPr>
              <a:spcAft>
                <a:spcPts val="1337"/>
              </a:spcAft>
            </a:pPr>
            <a:r>
              <a:rPr lang="en-US" sz="3200" dirty="0">
                <a:solidFill>
                  <a:srgbClr val="7030A0"/>
                </a:solidFill>
                <a:latin typeface="Gill Sans MT"/>
                <a:cs typeface="Gill Sans MT"/>
              </a:rPr>
              <a:t>Highlights of Proposed Additions from NYS</a:t>
            </a:r>
            <a:endParaRPr lang="en-US" sz="4000" dirty="0">
              <a:solidFill>
                <a:srgbClr val="7030A0"/>
              </a:solidFill>
              <a:latin typeface="Gill Sans MT"/>
              <a:cs typeface="Gill Sans MT"/>
            </a:endParaRPr>
          </a:p>
        </p:txBody>
      </p:sp>
      <p:sp>
        <p:nvSpPr>
          <p:cNvPr id="3" name="Subtitle 2"/>
          <p:cNvSpPr>
            <a:spLocks noGrp="1"/>
          </p:cNvSpPr>
          <p:nvPr>
            <p:ph type="subTitle" idx="1"/>
          </p:nvPr>
        </p:nvSpPr>
        <p:spPr>
          <a:xfrm>
            <a:off x="466928" y="1471479"/>
            <a:ext cx="9511005" cy="5944686"/>
          </a:xfrm>
        </p:spPr>
        <p:txBody>
          <a:bodyPr>
            <a:noAutofit/>
          </a:bodyPr>
          <a:lstStyle/>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Protecting the vulnerable — and public health</a:t>
            </a:r>
          </a:p>
          <a:p>
            <a:pPr marL="1277728" indent="-457200">
              <a:lnSpc>
                <a:spcPct val="90000"/>
              </a:lnSpc>
              <a:spcAft>
                <a:spcPts val="500"/>
              </a:spcAft>
              <a:buClr>
                <a:srgbClr val="0B50C3"/>
              </a:buClr>
              <a:buFont typeface="+mj-lt"/>
              <a:buAutoNum type="arabicPeriod"/>
              <a:tabLst>
                <a:tab pos="2093760" algn="l"/>
                <a:tab pos="2603053" algn="l"/>
              </a:tabLst>
            </a:pPr>
            <a:r>
              <a:rPr lang="en-US" dirty="0">
                <a:solidFill>
                  <a:srgbClr val="7030A0"/>
                </a:solidFill>
              </a:rPr>
              <a:t>Expanded delivery options (e.g., telemedicine) while providing “standard of care” tests and treatments</a:t>
            </a:r>
          </a:p>
          <a:p>
            <a:pPr marL="1277728" indent="-457200">
              <a:lnSpc>
                <a:spcPct val="90000"/>
              </a:lnSpc>
              <a:spcAft>
                <a:spcPts val="500"/>
              </a:spcAft>
              <a:buClr>
                <a:srgbClr val="0B50C3"/>
              </a:buClr>
              <a:buFont typeface="+mj-lt"/>
              <a:buAutoNum type="arabicPeriod"/>
              <a:tabLst>
                <a:tab pos="2093760" algn="l"/>
                <a:tab pos="2603053" algn="l"/>
              </a:tabLst>
            </a:pPr>
            <a:r>
              <a:rPr lang="en-US" dirty="0">
                <a:solidFill>
                  <a:srgbClr val="7030A0"/>
                </a:solidFill>
              </a:rPr>
              <a:t>Separating healthcare access from employment status</a:t>
            </a:r>
          </a:p>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“Safe staffing”—  for staff &amp; patient safety</a:t>
            </a:r>
          </a:p>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Patients, family, providers decide health care</a:t>
            </a:r>
          </a:p>
          <a:p>
            <a:pPr marL="1294205" indent="-51435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Cost-controls require evidence of reduced total costs and not exacerbate disparities in outcomes</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Single-payer concept as viable, desirable for achieving LWV goals: affordable, equitable, universal HC</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States can enact universal HC until Congress does</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Regular assessment and transparent administration</a:t>
            </a:r>
          </a:p>
          <a:p>
            <a:pPr marL="1258590" lvl="1">
              <a:lnSpc>
                <a:spcPct val="90000"/>
              </a:lnSpc>
              <a:spcBef>
                <a:spcPts val="0"/>
              </a:spcBef>
              <a:spcAft>
                <a:spcPts val="0"/>
              </a:spcAft>
              <a:buClr>
                <a:srgbClr val="0B50C3"/>
              </a:buClr>
              <a:tabLst>
                <a:tab pos="2093760" algn="l"/>
                <a:tab pos="2603053" algn="l"/>
              </a:tabLst>
            </a:pPr>
            <a:endParaRPr lang="en-US" sz="2900" dirty="0">
              <a:solidFill>
                <a:srgbClr val="7030A0"/>
              </a:solidFill>
            </a:endParaRPr>
          </a:p>
          <a:p>
            <a:pPr marL="1258590" lvl="1">
              <a:lnSpc>
                <a:spcPct val="90000"/>
              </a:lnSpc>
              <a:spcBef>
                <a:spcPts val="0"/>
              </a:spcBef>
              <a:spcAft>
                <a:spcPts val="0"/>
              </a:spcAft>
              <a:buClr>
                <a:srgbClr val="0B50C3"/>
              </a:buClr>
              <a:tabLst>
                <a:tab pos="2093760" algn="l"/>
                <a:tab pos="2603053" algn="l"/>
              </a:tabLst>
            </a:pPr>
            <a:endParaRPr lang="en-US" sz="2900" dirty="0">
              <a:solidFill>
                <a:srgbClr val="7030A0"/>
              </a:solidFill>
            </a:endParaRPr>
          </a:p>
          <a:p>
            <a:pPr marL="2033636" lvl="2" indent="-509292" algn="l">
              <a:lnSpc>
                <a:spcPct val="90000"/>
              </a:lnSpc>
              <a:spcBef>
                <a:spcPts val="0"/>
              </a:spcBef>
              <a:spcAft>
                <a:spcPts val="0"/>
              </a:spcAft>
              <a:buClr>
                <a:srgbClr val="0B50C3"/>
              </a:buClr>
              <a:buFont typeface="Wingdings" charset="2"/>
              <a:buChar char="v"/>
              <a:tabLst>
                <a:tab pos="2093760" algn="l"/>
                <a:tab pos="2603053" algn="l"/>
              </a:tabLst>
            </a:pPr>
            <a:endParaRPr lang="en-US" sz="2900" dirty="0">
              <a:solidFill>
                <a:srgbClr val="7030A0"/>
              </a:solidFill>
            </a:endParaRPr>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dirty="0"/>
          </a:p>
        </p:txBody>
      </p:sp>
      <p:sp>
        <p:nvSpPr>
          <p:cNvPr id="5" name="Rectangle 4"/>
          <p:cNvSpPr/>
          <p:nvPr/>
        </p:nvSpPr>
        <p:spPr>
          <a:xfrm>
            <a:off x="-17250" y="3409"/>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9" name="Slide Number Placeholder 1"/>
          <p:cNvSpPr>
            <a:spLocks noGrp="1"/>
          </p:cNvSpPr>
          <p:nvPr>
            <p:ph type="sldNum" sz="quarter" idx="12"/>
          </p:nvPr>
        </p:nvSpPr>
        <p:spPr>
          <a:xfrm>
            <a:off x="9203765" y="7146290"/>
            <a:ext cx="774168" cy="539750"/>
          </a:xfrm>
        </p:spPr>
        <p:txBody>
          <a:bodyPr lIns="93811" tIns="46906" rIns="93811" bIns="46906"/>
          <a:lstStyle/>
          <a:p>
            <a:fld id="{D2E156E8-9BA7-6D44-A391-533915B7C660}" type="slidenum">
              <a:rPr lang="en-US" smtClean="0"/>
              <a:t>19</a:t>
            </a:fld>
            <a:endParaRPr lang="en-US" dirty="0"/>
          </a:p>
        </p:txBody>
      </p:sp>
      <p:sp>
        <p:nvSpPr>
          <p:cNvPr id="7" name="TextBox 6">
            <a:extLst>
              <a:ext uri="{FF2B5EF4-FFF2-40B4-BE49-F238E27FC236}">
                <a16:creationId xmlns:a16="http://schemas.microsoft.com/office/drawing/2014/main" id="{429B23E1-3CF7-9F42-AEFE-03696802AD31}"/>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19</a:t>
            </a:fld>
            <a:endParaRPr lang="en-US" sz="3200" dirty="0">
              <a:solidFill>
                <a:schemeClr val="bg1"/>
              </a:solidFill>
            </a:endParaRPr>
          </a:p>
        </p:txBody>
      </p:sp>
    </p:spTree>
    <p:extLst>
      <p:ext uri="{BB962C8B-B14F-4D97-AF65-F5344CB8AC3E}">
        <p14:creationId xmlns:p14="http://schemas.microsoft.com/office/powerpoint/2010/main" val="41278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9091" y="1537252"/>
            <a:ext cx="7965396" cy="5645426"/>
          </a:xfrm>
        </p:spPr>
        <p:txBody>
          <a:bodyPr>
            <a:normAutofit/>
          </a:bodyPr>
          <a:lstStyle/>
          <a:p>
            <a:pPr marL="963613" indent="-461963">
              <a:spcAft>
                <a:spcPts val="1337"/>
              </a:spcAft>
              <a:buClr>
                <a:srgbClr val="0B50C3"/>
              </a:buClr>
              <a:buFont typeface="Wingdings" charset="2"/>
              <a:buChar char="u"/>
              <a:tabLst>
                <a:tab pos="917575" algn="l"/>
                <a:tab pos="2092325" algn="l"/>
                <a:tab pos="2601913" algn="l"/>
              </a:tabLst>
            </a:pPr>
            <a:r>
              <a:rPr lang="en-US" sz="3200" dirty="0">
                <a:solidFill>
                  <a:srgbClr val="0B50C3"/>
                </a:solidFill>
              </a:rPr>
              <a:t>What are Leagues being asked to do? </a:t>
            </a:r>
          </a:p>
          <a:p>
            <a:pPr marL="963613" indent="-461963">
              <a:spcAft>
                <a:spcPts val="1337"/>
              </a:spcAft>
              <a:buClr>
                <a:srgbClr val="0B50C3"/>
              </a:buClr>
              <a:buFont typeface="Wingdings" charset="2"/>
              <a:buChar char="u"/>
              <a:tabLst>
                <a:tab pos="917575" algn="l"/>
                <a:tab pos="2092325" algn="l"/>
                <a:tab pos="2601913" algn="l"/>
              </a:tabLst>
            </a:pPr>
            <a:r>
              <a:rPr lang="en-US" sz="3000" dirty="0">
                <a:solidFill>
                  <a:srgbClr val="0B50C3"/>
                </a:solidFill>
              </a:rPr>
              <a:t>What is the LWV concurrence process?</a:t>
            </a:r>
          </a:p>
          <a:p>
            <a:pPr marL="963613" indent="-461963">
              <a:spcAft>
                <a:spcPts val="1337"/>
              </a:spcAft>
              <a:buClr>
                <a:srgbClr val="0B50C3"/>
              </a:buClr>
              <a:buFont typeface="Wingdings" charset="2"/>
              <a:buChar char="u"/>
              <a:tabLst>
                <a:tab pos="917575" algn="l"/>
                <a:tab pos="2092325" algn="l"/>
                <a:tab pos="2601913" algn="l"/>
              </a:tabLst>
            </a:pPr>
            <a:r>
              <a:rPr lang="en-US" sz="3000" dirty="0">
                <a:solidFill>
                  <a:srgbClr val="0B50C3"/>
                </a:solidFill>
              </a:rPr>
              <a:t>LWV health care:  Why update? </a:t>
            </a:r>
          </a:p>
          <a:p>
            <a:pPr marL="963613" indent="-461963">
              <a:spcAft>
                <a:spcPts val="1337"/>
              </a:spcAft>
              <a:buClr>
                <a:srgbClr val="0B50C3"/>
              </a:buClr>
              <a:buFont typeface="Wingdings" charset="2"/>
              <a:buChar char="u"/>
              <a:tabLst>
                <a:tab pos="917575" algn="l"/>
                <a:tab pos="2092325" algn="l"/>
                <a:tab pos="2601913" algn="l"/>
              </a:tabLst>
            </a:pPr>
            <a:r>
              <a:rPr lang="en-US" sz="3000" dirty="0">
                <a:solidFill>
                  <a:srgbClr val="0B50C3"/>
                </a:solidFill>
              </a:rPr>
              <a:t>How did LWVNY update its Healthcare positions?</a:t>
            </a:r>
          </a:p>
          <a:p>
            <a:pPr marL="963613" indent="-461963">
              <a:spcAft>
                <a:spcPts val="1337"/>
              </a:spcAft>
              <a:buClr>
                <a:srgbClr val="0B50C3"/>
              </a:buClr>
              <a:buFont typeface="Wingdings" charset="2"/>
              <a:buChar char="u"/>
              <a:tabLst>
                <a:tab pos="917575" algn="l"/>
                <a:tab pos="2092325" algn="l"/>
                <a:tab pos="2601913" algn="l"/>
              </a:tabLst>
            </a:pPr>
            <a:r>
              <a:rPr lang="en-US" sz="3000" dirty="0">
                <a:solidFill>
                  <a:srgbClr val="0B50C3"/>
                </a:solidFill>
              </a:rPr>
              <a:t>What does the concurrence add?</a:t>
            </a:r>
          </a:p>
          <a:p>
            <a:pPr marL="1009745" indent="-509292">
              <a:spcAft>
                <a:spcPts val="1337"/>
              </a:spcAft>
              <a:buClr>
                <a:srgbClr val="0B50C3"/>
              </a:buClr>
              <a:buFont typeface="Wingdings" charset="2"/>
              <a:buChar char="u"/>
              <a:tabLst>
                <a:tab pos="2093760" algn="l"/>
                <a:tab pos="2603053" algn="l"/>
              </a:tabLst>
            </a:pPr>
            <a:r>
              <a:rPr lang="en-US" sz="3000" dirty="0">
                <a:solidFill>
                  <a:srgbClr val="0B50C3"/>
                </a:solidFill>
              </a:rPr>
              <a:t>What are the effects of inequitable access?</a:t>
            </a:r>
          </a:p>
          <a:p>
            <a:pPr marL="1009745" indent="-509292">
              <a:spcBef>
                <a:spcPts val="0"/>
              </a:spcBef>
              <a:spcAft>
                <a:spcPts val="1337"/>
              </a:spcAft>
              <a:buClr>
                <a:srgbClr val="0B50C3"/>
              </a:buClr>
              <a:buFont typeface="Wingdings" charset="2"/>
              <a:buChar char="u"/>
              <a:tabLst>
                <a:tab pos="2093760" algn="l"/>
                <a:tab pos="2603053" algn="l"/>
              </a:tabLst>
            </a:pPr>
            <a:r>
              <a:rPr lang="en-US" sz="3000" dirty="0">
                <a:solidFill>
                  <a:srgbClr val="0B50C3"/>
                </a:solidFill>
              </a:rPr>
              <a:t>What would universal access mean?</a:t>
            </a:r>
          </a:p>
          <a:p>
            <a:pPr marL="1009745" indent="-509292">
              <a:spcBef>
                <a:spcPts val="0"/>
              </a:spcBef>
              <a:spcAft>
                <a:spcPts val="1337"/>
              </a:spcAft>
              <a:buClr>
                <a:srgbClr val="0B50C3"/>
              </a:buClr>
              <a:buFont typeface="Wingdings" charset="2"/>
              <a:buChar char="u"/>
              <a:tabLst>
                <a:tab pos="2093760" algn="l"/>
                <a:tab pos="2603053" algn="l"/>
              </a:tabLst>
            </a:pPr>
            <a:r>
              <a:rPr lang="en-US" sz="3000" dirty="0">
                <a:solidFill>
                  <a:srgbClr val="0B50C3"/>
                </a:solidFill>
              </a:rPr>
              <a:t>Where to learn more</a:t>
            </a:r>
          </a:p>
          <a:p>
            <a:pPr marL="536313">
              <a:spcBef>
                <a:spcPts val="0"/>
              </a:spcBef>
              <a:spcAft>
                <a:spcPts val="1337"/>
              </a:spcAft>
              <a:buClr>
                <a:srgbClr val="0B50C3"/>
              </a:buClr>
              <a:tabLst>
                <a:tab pos="2093760" algn="l"/>
                <a:tab pos="2603053" algn="l"/>
              </a:tabLst>
            </a:pPr>
            <a:endParaRPr lang="en-US" sz="2800" dirty="0"/>
          </a:p>
          <a:p>
            <a:pPr marL="1045608" indent="-509292">
              <a:spcBef>
                <a:spcPts val="0"/>
              </a:spcBef>
              <a:spcAft>
                <a:spcPts val="1337"/>
              </a:spcAft>
              <a:buClr>
                <a:srgbClr val="0B50C3"/>
              </a:buClr>
              <a:buFont typeface="Wingdings" charset="2"/>
              <a:buChar char="u"/>
              <a:tabLst>
                <a:tab pos="2093760" algn="l"/>
                <a:tab pos="2603053" algn="l"/>
              </a:tabLst>
            </a:pPr>
            <a:endParaRPr lang="en-US" sz="2800" dirty="0"/>
          </a:p>
          <a:p>
            <a:pPr marL="2033636" lvl="2" indent="-509292" algn="l">
              <a:spcBef>
                <a:spcPts val="0"/>
              </a:spcBef>
              <a:spcAft>
                <a:spcPts val="1337"/>
              </a:spcAft>
              <a:buClr>
                <a:srgbClr val="0B50C3"/>
              </a:buClr>
              <a:buFont typeface="Wingdings" charset="2"/>
              <a:buChar char="v"/>
              <a:tabLst>
                <a:tab pos="2093760" algn="l"/>
                <a:tab pos="2603053" algn="l"/>
              </a:tabLst>
            </a:pPr>
            <a:endParaRPr lang="en-US" sz="2800" dirty="0"/>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479212"/>
            <a:ext cx="8307494" cy="1190417"/>
          </a:xfrm>
        </p:spPr>
        <p:txBody>
          <a:bodyPr anchor="t" anchorCtr="0">
            <a:normAutofit/>
          </a:bodyPr>
          <a:lstStyle/>
          <a:p>
            <a:pPr algn="ctr">
              <a:spcAft>
                <a:spcPts val="1337"/>
              </a:spcAft>
            </a:pPr>
            <a:r>
              <a:rPr lang="en-US" dirty="0">
                <a:solidFill>
                  <a:srgbClr val="0B50C3"/>
                </a:solidFill>
                <a:latin typeface="Gill Sans MT"/>
                <a:cs typeface="Gill Sans MT"/>
              </a:rPr>
              <a:t>Agenda</a:t>
            </a:r>
          </a:p>
        </p:txBody>
      </p:sp>
      <p:sp>
        <p:nvSpPr>
          <p:cNvPr id="5" name="Rectangle 4"/>
          <p:cNvSpPr/>
          <p:nvPr/>
        </p:nvSpPr>
        <p:spPr>
          <a:xfrm>
            <a:off x="0" y="25400"/>
            <a:ext cx="115743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fld id="{651FC063-5EA9-49AF-AFAF-D68C9E82B23B}" type="slidenum">
              <a:rPr lang="en-US" sz="3200"/>
              <a:pPr algn="ctr"/>
              <a:t>2</a:t>
            </a:fld>
            <a:endParaRPr lang="en-US" sz="3200" dirty="0"/>
          </a:p>
        </p:txBody>
      </p:sp>
    </p:spTree>
    <p:extLst>
      <p:ext uri="{BB962C8B-B14F-4D97-AF65-F5344CB8AC3E}">
        <p14:creationId xmlns:p14="http://schemas.microsoft.com/office/powerpoint/2010/main" val="3047149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1732261"/>
            <a:ext cx="8307494" cy="2907481"/>
          </a:xfrm>
        </p:spPr>
        <p:txBody>
          <a:bodyPr anchor="t" anchorCtr="0">
            <a:normAutofit fontScale="90000"/>
          </a:bodyPr>
          <a:lstStyle/>
          <a:p>
            <a:pPr>
              <a:spcAft>
                <a:spcPts val="1337"/>
              </a:spcAft>
            </a:pPr>
            <a:r>
              <a:rPr lang="en-US" sz="3100" dirty="0">
                <a:solidFill>
                  <a:srgbClr val="068D41"/>
                </a:solidFill>
                <a:effectLst/>
              </a:rPr>
              <a:t>GOALS: The League of Women Voters of the United States believes that a basic level of quality health care at an affordable cost should be available to all U.S. residents. Other U.S. health care policy goals should include the equitable distribution of services, efficient and economical delivery of care, advancement of medical research and technology, and a reasonable total national expenditure level for health care. </a:t>
            </a:r>
            <a:br>
              <a:rPr lang="en-US" dirty="0">
                <a:solidFill>
                  <a:srgbClr val="068D41"/>
                </a:solidFill>
              </a:rPr>
            </a:br>
            <a:endParaRPr lang="en-US" sz="3600" dirty="0">
              <a:solidFill>
                <a:srgbClr val="068D41"/>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755DF242-DFEE-7C4D-A4A3-B765424B5827}"/>
              </a:ext>
            </a:extLst>
          </p:cNvPr>
          <p:cNvSpPr txBox="1"/>
          <p:nvPr/>
        </p:nvSpPr>
        <p:spPr>
          <a:xfrm>
            <a:off x="1502162" y="429489"/>
            <a:ext cx="4797082" cy="584775"/>
          </a:xfrm>
          <a:prstGeom prst="rect">
            <a:avLst/>
          </a:prstGeom>
          <a:noFill/>
        </p:spPr>
        <p:txBody>
          <a:bodyPr wrap="none" rtlCol="0">
            <a:spAutoFit/>
          </a:bodyPr>
          <a:lstStyle/>
          <a:p>
            <a:r>
              <a:rPr lang="en-US" sz="3200" dirty="0">
                <a:solidFill>
                  <a:srgbClr val="068D41"/>
                </a:solidFill>
              </a:rPr>
              <a:t>US Current Position:  Goals</a:t>
            </a:r>
          </a:p>
        </p:txBody>
      </p:sp>
      <p:sp>
        <p:nvSpPr>
          <p:cNvPr id="7" name="TextBox 6">
            <a:extLst>
              <a:ext uri="{FF2B5EF4-FFF2-40B4-BE49-F238E27FC236}">
                <a16:creationId xmlns:a16="http://schemas.microsoft.com/office/drawing/2014/main" id="{CDC6FA3E-FAFC-014A-BAC9-F66D487040DD}"/>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20</a:t>
            </a:fld>
            <a:endParaRPr lang="en-US" sz="3200" dirty="0">
              <a:solidFill>
                <a:schemeClr val="bg1"/>
              </a:solidFill>
            </a:endParaRPr>
          </a:p>
        </p:txBody>
      </p:sp>
    </p:spTree>
    <p:extLst>
      <p:ext uri="{BB962C8B-B14F-4D97-AF65-F5344CB8AC3E}">
        <p14:creationId xmlns:p14="http://schemas.microsoft.com/office/powerpoint/2010/main" val="154221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17427" y="1510588"/>
            <a:ext cx="7071488" cy="6040139"/>
          </a:xfrm>
        </p:spPr>
        <p:txBody>
          <a:bodyPr anchor="t" anchorCtr="0">
            <a:normAutofit fontScale="90000"/>
          </a:bodyPr>
          <a:lstStyle/>
          <a:p>
            <a:pPr>
              <a:lnSpc>
                <a:spcPct val="80000"/>
              </a:lnSpc>
              <a:spcAft>
                <a:spcPts val="600"/>
              </a:spcAft>
            </a:pPr>
            <a:r>
              <a:rPr lang="en-US" sz="2700" dirty="0">
                <a:solidFill>
                  <a:srgbClr val="7030A0"/>
                </a:solidFill>
                <a:effectLst/>
              </a:rPr>
              <a:t>The League supports regulatory incentives to encourage the development of cost-effective </a:t>
            </a:r>
            <a:br>
              <a:rPr lang="en-US" sz="2700" dirty="0">
                <a:solidFill>
                  <a:srgbClr val="7030A0"/>
                </a:solidFill>
                <a:effectLst/>
              </a:rPr>
            </a:br>
            <a:r>
              <a:rPr lang="en-US" sz="2700" dirty="0">
                <a:solidFill>
                  <a:srgbClr val="7030A0"/>
                </a:solidFill>
                <a:effectLst/>
              </a:rPr>
              <a:t>alternative ways of delivering and paying for </a:t>
            </a:r>
            <a:br>
              <a:rPr lang="en-US" sz="2700" dirty="0">
                <a:solidFill>
                  <a:srgbClr val="7030A0"/>
                </a:solidFill>
                <a:effectLst/>
              </a:rPr>
            </a:br>
            <a:r>
              <a:rPr lang="en-US" sz="2700" dirty="0">
                <a:solidFill>
                  <a:srgbClr val="7030A0"/>
                </a:solidFill>
                <a:effectLst/>
              </a:rPr>
              <a:t>health care. </a:t>
            </a:r>
            <a:r>
              <a:rPr lang="en-US" sz="2700" u="sng" dirty="0">
                <a:solidFill>
                  <a:srgbClr val="7030A0"/>
                </a:solidFill>
                <a:effectLst/>
              </a:rPr>
              <a:t>Delivery programs may take place in a variety of settings, including the home and online</a:t>
            </a:r>
            <a:r>
              <a:rPr lang="en-US" sz="2700" dirty="0">
                <a:solidFill>
                  <a:srgbClr val="7030A0"/>
                </a:solidFill>
                <a:effectLst/>
              </a:rPr>
              <a:t>, and must provide quality care, meaning consistent with “standard of care” guidelines, by trained and </a:t>
            </a:r>
            <a:br>
              <a:rPr lang="en-US" sz="2700" dirty="0">
                <a:solidFill>
                  <a:srgbClr val="7030A0"/>
                </a:solidFill>
                <a:effectLst/>
              </a:rPr>
            </a:br>
            <a:r>
              <a:rPr lang="en-US" sz="2700" dirty="0">
                <a:solidFill>
                  <a:srgbClr val="7030A0"/>
                </a:solidFill>
                <a:effectLst/>
              </a:rPr>
              <a:t>licensed personnel, </a:t>
            </a:r>
            <a:r>
              <a:rPr lang="en-US" sz="2700" u="sng" dirty="0">
                <a:solidFill>
                  <a:srgbClr val="7030A0"/>
                </a:solidFill>
                <a:effectLst/>
              </a:rPr>
              <a:t>staffed adequately to ensure</a:t>
            </a:r>
            <a:br>
              <a:rPr lang="en-US" sz="2700" u="sng" dirty="0">
                <a:solidFill>
                  <a:srgbClr val="7030A0"/>
                </a:solidFill>
                <a:effectLst/>
              </a:rPr>
            </a:br>
            <a:r>
              <a:rPr lang="en-US" sz="2700" u="sng" dirty="0">
                <a:solidFill>
                  <a:srgbClr val="7030A0"/>
                </a:solidFill>
                <a:effectLst/>
              </a:rPr>
              <a:t> their own and patient safety</a:t>
            </a:r>
            <a:r>
              <a:rPr lang="en-US" sz="2700" dirty="0">
                <a:solidFill>
                  <a:srgbClr val="7030A0"/>
                </a:solidFill>
                <a:effectLst/>
              </a:rPr>
              <a:t>. </a:t>
            </a:r>
            <a:br>
              <a:rPr lang="en-US" sz="2700" dirty="0">
                <a:solidFill>
                  <a:srgbClr val="7030A0"/>
                </a:solidFill>
              </a:rPr>
            </a:br>
            <a:br>
              <a:rPr lang="en-US" sz="2700" dirty="0">
                <a:solidFill>
                  <a:srgbClr val="7030A0"/>
                </a:solidFill>
              </a:rPr>
            </a:br>
            <a:r>
              <a:rPr lang="en-US" sz="2700" dirty="0">
                <a:solidFill>
                  <a:srgbClr val="7030A0"/>
                </a:solidFill>
                <a:effectLst/>
              </a:rPr>
              <a:t>As public health crises increasingly reveal, a health program should </a:t>
            </a:r>
            <a:r>
              <a:rPr lang="en-US" sz="2700" u="sng" dirty="0">
                <a:solidFill>
                  <a:srgbClr val="7030A0"/>
                </a:solidFill>
                <a:effectLst/>
              </a:rPr>
              <a:t>protect the health of its most vulnerable populations, urban and rural, in </a:t>
            </a:r>
            <a:br>
              <a:rPr lang="en-US" sz="2700" u="sng" dirty="0">
                <a:solidFill>
                  <a:srgbClr val="7030A0"/>
                </a:solidFill>
                <a:effectLst/>
              </a:rPr>
            </a:br>
            <a:r>
              <a:rPr lang="en-US" sz="2700" u="sng" dirty="0">
                <a:solidFill>
                  <a:srgbClr val="7030A0"/>
                </a:solidFill>
                <a:effectLst/>
              </a:rPr>
              <a:t>order to protect the health of everyone</a:t>
            </a:r>
            <a:r>
              <a:rPr lang="en-US" sz="2700" dirty="0">
                <a:solidFill>
                  <a:srgbClr val="7030A0"/>
                </a:solidFill>
                <a:effectLst/>
              </a:rPr>
              <a:t>. In addition, </a:t>
            </a:r>
            <a:br>
              <a:rPr lang="en-US" sz="2700" dirty="0">
                <a:solidFill>
                  <a:srgbClr val="7030A0"/>
                </a:solidFill>
                <a:effectLst/>
              </a:rPr>
            </a:br>
            <a:r>
              <a:rPr lang="en-US" sz="2700" dirty="0">
                <a:solidFill>
                  <a:srgbClr val="7030A0"/>
                </a:solidFill>
                <a:effectLst/>
              </a:rPr>
              <a:t>all programs should be evaluated regularly. </a:t>
            </a:r>
            <a:br>
              <a:rPr lang="en-US" sz="2700" dirty="0">
                <a:solidFill>
                  <a:srgbClr val="7030A0"/>
                </a:solidFill>
              </a:rPr>
            </a:br>
            <a:br>
              <a:rPr lang="en-US" sz="2700" dirty="0">
                <a:solidFill>
                  <a:srgbClr val="7030A0"/>
                </a:solidFill>
              </a:rPr>
            </a:br>
            <a:r>
              <a:rPr lang="en-US" sz="2700" u="sng" dirty="0">
                <a:solidFill>
                  <a:srgbClr val="7030A0"/>
                </a:solidFill>
                <a:effectLst/>
              </a:rPr>
              <a:t>Decisions on medical procedures </a:t>
            </a:r>
            <a:r>
              <a:rPr lang="en-US" sz="2700" dirty="0">
                <a:solidFill>
                  <a:srgbClr val="7030A0"/>
                </a:solidFill>
                <a:effectLst/>
              </a:rPr>
              <a:t>that would </a:t>
            </a:r>
            <a:br>
              <a:rPr lang="en-US" sz="2700" dirty="0">
                <a:solidFill>
                  <a:srgbClr val="7030A0"/>
                </a:solidFill>
                <a:effectLst/>
              </a:rPr>
            </a:br>
            <a:r>
              <a:rPr lang="en-US" sz="2700" dirty="0">
                <a:solidFill>
                  <a:srgbClr val="7030A0"/>
                </a:solidFill>
                <a:effectLst/>
              </a:rPr>
              <a:t>prolong life should be made jointly </a:t>
            </a:r>
            <a:r>
              <a:rPr lang="en-US" sz="2700" u="sng" dirty="0">
                <a:solidFill>
                  <a:srgbClr val="7030A0"/>
                </a:solidFill>
                <a:effectLst/>
              </a:rPr>
              <a:t>by patient, </a:t>
            </a:r>
            <a:br>
              <a:rPr lang="en-US" sz="2700" u="sng" dirty="0">
                <a:solidFill>
                  <a:srgbClr val="7030A0"/>
                </a:solidFill>
                <a:effectLst/>
              </a:rPr>
            </a:br>
            <a:r>
              <a:rPr lang="en-US" sz="2700" u="sng" dirty="0">
                <a:solidFill>
                  <a:srgbClr val="7030A0"/>
                </a:solidFill>
                <a:effectLst/>
              </a:rPr>
              <a:t>family, and physician.</a:t>
            </a:r>
            <a:r>
              <a:rPr lang="en-US" sz="2700" dirty="0">
                <a:solidFill>
                  <a:srgbClr val="7030A0"/>
                </a:solidFill>
                <a:effectLst/>
              </a:rPr>
              <a:t> Patient decisions, including </a:t>
            </a:r>
            <a:br>
              <a:rPr lang="en-US" sz="2700" dirty="0">
                <a:solidFill>
                  <a:srgbClr val="7030A0"/>
                </a:solidFill>
                <a:effectLst/>
              </a:rPr>
            </a:br>
            <a:r>
              <a:rPr lang="en-US" sz="2700" dirty="0">
                <a:solidFill>
                  <a:srgbClr val="7030A0"/>
                </a:solidFill>
                <a:effectLst/>
              </a:rPr>
              <a:t>those made prior to need, should be respected. </a:t>
            </a:r>
            <a:br>
              <a:rPr lang="en-US" dirty="0"/>
            </a:br>
            <a:endParaRPr lang="en-US" sz="3600" dirty="0">
              <a:solidFill>
                <a:srgbClr val="0B50C3"/>
              </a:solidFill>
              <a:latin typeface="Gill Sans MT"/>
              <a:cs typeface="Gill Sans MT"/>
            </a:endParaRPr>
          </a:p>
        </p:txBody>
      </p:sp>
      <p:sp>
        <p:nvSpPr>
          <p:cNvPr id="48" name="TextBox 47"/>
          <p:cNvSpPr txBox="1"/>
          <p:nvPr/>
        </p:nvSpPr>
        <p:spPr>
          <a:xfrm>
            <a:off x="2037976" y="1388538"/>
            <a:ext cx="6935694" cy="732508"/>
          </a:xfrm>
          <a:prstGeom prst="rect">
            <a:avLst/>
          </a:prstGeom>
          <a:noFill/>
        </p:spPr>
        <p:txBody>
          <a:bodyPr wrap="square" lIns="101858" tIns="50929" rIns="101858" bIns="50929" rtlCol="0">
            <a:spAutoFit/>
          </a:bodyPr>
          <a:lstStyle/>
          <a:p>
            <a:pPr marL="318309" indent="-318309">
              <a:buFont typeface="Arial"/>
              <a:buChar char="•"/>
            </a:pPr>
            <a:endParaRPr lang="en-US" dirty="0">
              <a:solidFill>
                <a:srgbClr val="0B50C3"/>
              </a:solidFill>
            </a:endParaRPr>
          </a:p>
          <a:p>
            <a:pPr lvl="1"/>
            <a:endParaRPr lang="en-US" dirty="0"/>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2ED21B49-AF11-9448-BC48-783668DC675B}"/>
              </a:ext>
            </a:extLst>
          </p:cNvPr>
          <p:cNvSpPr txBox="1"/>
          <p:nvPr/>
        </p:nvSpPr>
        <p:spPr>
          <a:xfrm>
            <a:off x="1180044" y="429489"/>
            <a:ext cx="5866478" cy="584775"/>
          </a:xfrm>
          <a:prstGeom prst="rect">
            <a:avLst/>
          </a:prstGeom>
          <a:noFill/>
        </p:spPr>
        <p:txBody>
          <a:bodyPr wrap="none" rtlCol="0">
            <a:spAutoFit/>
          </a:bodyPr>
          <a:lstStyle/>
          <a:p>
            <a:r>
              <a:rPr lang="en-US" sz="3200" dirty="0">
                <a:solidFill>
                  <a:srgbClr val="7030A0"/>
                </a:solidFill>
              </a:rPr>
              <a:t>Proposed NYS Additions:  GOALS</a:t>
            </a:r>
          </a:p>
        </p:txBody>
      </p:sp>
      <p:sp>
        <p:nvSpPr>
          <p:cNvPr id="10" name="Left Arrow Callout 9">
            <a:extLst>
              <a:ext uri="{FF2B5EF4-FFF2-40B4-BE49-F238E27FC236}">
                <a16:creationId xmlns:a16="http://schemas.microsoft.com/office/drawing/2014/main" id="{405C8840-2CD5-7641-A10E-A0FB1F401E70}"/>
              </a:ext>
            </a:extLst>
          </p:cNvPr>
          <p:cNvSpPr/>
          <p:nvPr/>
        </p:nvSpPr>
        <p:spPr>
          <a:xfrm rot="20341391">
            <a:off x="6888122" y="5773790"/>
            <a:ext cx="2781469" cy="829246"/>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Who makes decisions</a:t>
            </a:r>
          </a:p>
        </p:txBody>
      </p:sp>
      <p:sp>
        <p:nvSpPr>
          <p:cNvPr id="11" name="Left Arrow Callout 10">
            <a:extLst>
              <a:ext uri="{FF2B5EF4-FFF2-40B4-BE49-F238E27FC236}">
                <a16:creationId xmlns:a16="http://schemas.microsoft.com/office/drawing/2014/main" id="{A7B53D91-91FB-684B-B819-68271807B02C}"/>
              </a:ext>
            </a:extLst>
          </p:cNvPr>
          <p:cNvSpPr/>
          <p:nvPr/>
        </p:nvSpPr>
        <p:spPr>
          <a:xfrm rot="20458909">
            <a:off x="6856027" y="1302869"/>
            <a:ext cx="2438445" cy="1105898"/>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Expand delivery options</a:t>
            </a:r>
          </a:p>
        </p:txBody>
      </p:sp>
      <p:sp>
        <p:nvSpPr>
          <p:cNvPr id="12" name="Left Arrow Callout 11">
            <a:extLst>
              <a:ext uri="{FF2B5EF4-FFF2-40B4-BE49-F238E27FC236}">
                <a16:creationId xmlns:a16="http://schemas.microsoft.com/office/drawing/2014/main" id="{4451CD26-AC94-E140-85E0-60499F526E41}"/>
              </a:ext>
            </a:extLst>
          </p:cNvPr>
          <p:cNvSpPr/>
          <p:nvPr/>
        </p:nvSpPr>
        <p:spPr>
          <a:xfrm rot="20390685">
            <a:off x="7024258" y="4084642"/>
            <a:ext cx="2989289" cy="1101848"/>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Protect the vulnerable to protect all</a:t>
            </a:r>
          </a:p>
        </p:txBody>
      </p:sp>
      <p:sp>
        <p:nvSpPr>
          <p:cNvPr id="13" name="Left Arrow Callout 12">
            <a:extLst>
              <a:ext uri="{FF2B5EF4-FFF2-40B4-BE49-F238E27FC236}">
                <a16:creationId xmlns:a16="http://schemas.microsoft.com/office/drawing/2014/main" id="{A049382C-7492-E14B-B043-E12DBD5B75A5}"/>
              </a:ext>
            </a:extLst>
          </p:cNvPr>
          <p:cNvSpPr/>
          <p:nvPr/>
        </p:nvSpPr>
        <p:spPr>
          <a:xfrm rot="20398486">
            <a:off x="7456065" y="2909245"/>
            <a:ext cx="1937899" cy="778984"/>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Safe staffing</a:t>
            </a:r>
          </a:p>
        </p:txBody>
      </p:sp>
      <p:sp>
        <p:nvSpPr>
          <p:cNvPr id="14" name="TextBox 13">
            <a:extLst>
              <a:ext uri="{FF2B5EF4-FFF2-40B4-BE49-F238E27FC236}">
                <a16:creationId xmlns:a16="http://schemas.microsoft.com/office/drawing/2014/main" id="{B3AC423A-9219-7747-B2F1-CB8B0351D278}"/>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21</a:t>
            </a:fld>
            <a:endParaRPr lang="en-US" sz="3200" dirty="0">
              <a:solidFill>
                <a:schemeClr val="bg1"/>
              </a:solidFill>
            </a:endParaRPr>
          </a:p>
        </p:txBody>
      </p:sp>
    </p:spTree>
    <p:extLst>
      <p:ext uri="{BB962C8B-B14F-4D97-AF65-F5344CB8AC3E}">
        <p14:creationId xmlns:p14="http://schemas.microsoft.com/office/powerpoint/2010/main" val="22357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99637" y="1372041"/>
            <a:ext cx="6874545" cy="5652214"/>
          </a:xfrm>
        </p:spPr>
        <p:txBody>
          <a:bodyPr anchor="t" anchorCtr="0">
            <a:noAutofit/>
          </a:bodyPr>
          <a:lstStyle/>
          <a:p>
            <a:pPr>
              <a:lnSpc>
                <a:spcPct val="80000"/>
              </a:lnSpc>
              <a:spcAft>
                <a:spcPts val="1200"/>
              </a:spcAft>
            </a:pPr>
            <a:r>
              <a:rPr lang="en-US" sz="2400" dirty="0">
                <a:solidFill>
                  <a:srgbClr val="068D41"/>
                </a:solidFill>
                <a:effectLst/>
              </a:rPr>
              <a:t>The League favors a </a:t>
            </a:r>
            <a:r>
              <a:rPr lang="en-US" sz="2400" u="sng" dirty="0">
                <a:solidFill>
                  <a:srgbClr val="068D41"/>
                </a:solidFill>
                <a:effectLst/>
              </a:rPr>
              <a:t>national health insurance </a:t>
            </a:r>
            <a:br>
              <a:rPr lang="en-US" sz="2400" u="sng" dirty="0">
                <a:solidFill>
                  <a:srgbClr val="068D41"/>
                </a:solidFill>
                <a:effectLst/>
              </a:rPr>
            </a:br>
            <a:r>
              <a:rPr lang="en-US" sz="2400" u="sng" dirty="0">
                <a:solidFill>
                  <a:srgbClr val="068D41"/>
                </a:solidFill>
                <a:effectLst/>
              </a:rPr>
              <a:t>plan financed through general taxes in place of individual insurance premiums. </a:t>
            </a:r>
            <a:br>
              <a:rPr lang="en-US" sz="2400" dirty="0">
                <a:solidFill>
                  <a:srgbClr val="068D41"/>
                </a:solidFill>
                <a:effectLst/>
              </a:rPr>
            </a:br>
            <a:br>
              <a:rPr lang="en-US" sz="2400" dirty="0">
                <a:solidFill>
                  <a:srgbClr val="068D41"/>
                </a:solidFill>
                <a:effectLst/>
              </a:rPr>
            </a:br>
            <a:r>
              <a:rPr lang="en-US" sz="2400" u="sng" dirty="0">
                <a:solidFill>
                  <a:srgbClr val="068D41"/>
                </a:solidFill>
                <a:effectLst/>
              </a:rPr>
              <a:t>As the United States moves </a:t>
            </a:r>
            <a:r>
              <a:rPr lang="en-US" sz="2400" dirty="0">
                <a:solidFill>
                  <a:srgbClr val="068D41"/>
                </a:solidFill>
                <a:effectLst/>
              </a:rPr>
              <a:t>toward a national </a:t>
            </a:r>
            <a:br>
              <a:rPr lang="en-US" sz="2400" dirty="0">
                <a:solidFill>
                  <a:srgbClr val="068D41"/>
                </a:solidFill>
                <a:effectLst/>
              </a:rPr>
            </a:br>
            <a:r>
              <a:rPr lang="en-US" sz="2400" dirty="0">
                <a:solidFill>
                  <a:srgbClr val="068D41"/>
                </a:solidFill>
                <a:effectLst/>
              </a:rPr>
              <a:t>health insurance plan, an </a:t>
            </a:r>
            <a:r>
              <a:rPr lang="en-US" sz="2400" u="sng" dirty="0">
                <a:solidFill>
                  <a:srgbClr val="068D41"/>
                </a:solidFill>
                <a:effectLst/>
              </a:rPr>
              <a:t>employer-based system </a:t>
            </a:r>
            <a:r>
              <a:rPr lang="en-US" sz="2400" dirty="0">
                <a:solidFill>
                  <a:srgbClr val="068D41"/>
                </a:solidFill>
                <a:effectLst/>
              </a:rPr>
              <a:t>of health care reform that </a:t>
            </a:r>
            <a:r>
              <a:rPr lang="en-US" sz="2400" u="sng" dirty="0">
                <a:solidFill>
                  <a:srgbClr val="068D41"/>
                </a:solidFill>
                <a:effectLst/>
              </a:rPr>
              <a:t>provides universal access is acceptable </a:t>
            </a:r>
            <a:r>
              <a:rPr lang="en-US" sz="2400" dirty="0">
                <a:solidFill>
                  <a:srgbClr val="068D41"/>
                </a:solidFill>
                <a:effectLst/>
              </a:rPr>
              <a:t>to the League. The League supports administration of the U.S. health care system either by a combination of the private and public sectors or by a </a:t>
            </a:r>
            <a:r>
              <a:rPr lang="en-US" sz="2400" u="sng" dirty="0">
                <a:solidFill>
                  <a:srgbClr val="068D41"/>
                </a:solidFill>
                <a:effectLst/>
              </a:rPr>
              <a:t>combination of federal, state, and/or regional government agencies</a:t>
            </a:r>
            <a:r>
              <a:rPr lang="en-US" sz="2400" dirty="0">
                <a:solidFill>
                  <a:srgbClr val="068D41"/>
                </a:solidFill>
                <a:effectLst/>
              </a:rPr>
              <a:t>. </a:t>
            </a:r>
            <a:br>
              <a:rPr lang="en-US" sz="2400" dirty="0">
                <a:solidFill>
                  <a:srgbClr val="068D41"/>
                </a:solidFill>
                <a:effectLst/>
              </a:rPr>
            </a:br>
            <a:br>
              <a:rPr lang="en-US" sz="2400" dirty="0">
                <a:solidFill>
                  <a:srgbClr val="068D41"/>
                </a:solidFill>
              </a:rPr>
            </a:br>
            <a:r>
              <a:rPr lang="en-US" sz="2400" dirty="0">
                <a:solidFill>
                  <a:srgbClr val="068D41"/>
                </a:solidFill>
                <a:effectLst/>
              </a:rPr>
              <a:t>The League is opposed to a strictly private </a:t>
            </a:r>
            <a:br>
              <a:rPr lang="en-US" sz="2400" dirty="0">
                <a:solidFill>
                  <a:srgbClr val="068D41"/>
                </a:solidFill>
                <a:effectLst/>
              </a:rPr>
            </a:br>
            <a:r>
              <a:rPr lang="en-US" sz="2400" dirty="0">
                <a:solidFill>
                  <a:srgbClr val="068D41"/>
                </a:solidFill>
                <a:effectLst/>
              </a:rPr>
              <a:t>market-based model of financing the health </a:t>
            </a:r>
            <a:br>
              <a:rPr lang="en-US" sz="2400" dirty="0">
                <a:solidFill>
                  <a:srgbClr val="068D41"/>
                </a:solidFill>
                <a:effectLst/>
              </a:rPr>
            </a:br>
            <a:r>
              <a:rPr lang="en-US" sz="2400" dirty="0">
                <a:solidFill>
                  <a:srgbClr val="068D41"/>
                </a:solidFill>
                <a:effectLst/>
              </a:rPr>
              <a:t>care system. The League also is </a:t>
            </a:r>
            <a:r>
              <a:rPr lang="en-US" sz="2400" u="sng" dirty="0">
                <a:solidFill>
                  <a:srgbClr val="068D41"/>
                </a:solidFill>
                <a:effectLst/>
              </a:rPr>
              <a:t>opposed to </a:t>
            </a:r>
            <a:br>
              <a:rPr lang="en-US" sz="2400" u="sng" dirty="0">
                <a:solidFill>
                  <a:srgbClr val="068D41"/>
                </a:solidFill>
                <a:effectLst/>
              </a:rPr>
            </a:br>
            <a:r>
              <a:rPr lang="en-US" sz="2400" u="sng" dirty="0">
                <a:solidFill>
                  <a:srgbClr val="068D41"/>
                </a:solidFill>
                <a:effectLst/>
              </a:rPr>
              <a:t>the administration of the health care system </a:t>
            </a:r>
            <a:br>
              <a:rPr lang="en-US" sz="2400" u="sng" dirty="0">
                <a:solidFill>
                  <a:srgbClr val="068D41"/>
                </a:solidFill>
                <a:effectLst/>
              </a:rPr>
            </a:br>
            <a:r>
              <a:rPr lang="en-US" sz="2400" u="sng" dirty="0">
                <a:solidFill>
                  <a:srgbClr val="068D41"/>
                </a:solidFill>
                <a:effectLst/>
              </a:rPr>
              <a:t>solely by the private sector or the states</a:t>
            </a:r>
            <a:r>
              <a:rPr lang="en-US" sz="2400" dirty="0">
                <a:solidFill>
                  <a:srgbClr val="068D41"/>
                </a:solidFill>
                <a:effectLst/>
              </a:rPr>
              <a:t>. </a:t>
            </a:r>
            <a:endParaRPr lang="en-US" sz="2400" dirty="0">
              <a:solidFill>
                <a:srgbClr val="068D41"/>
              </a:solidFill>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755DF242-DFEE-7C4D-A4A3-B765424B5827}"/>
              </a:ext>
            </a:extLst>
          </p:cNvPr>
          <p:cNvSpPr txBox="1"/>
          <p:nvPr/>
        </p:nvSpPr>
        <p:spPr>
          <a:xfrm>
            <a:off x="1443283" y="83120"/>
            <a:ext cx="6211509" cy="1077218"/>
          </a:xfrm>
          <a:prstGeom prst="rect">
            <a:avLst/>
          </a:prstGeom>
          <a:noFill/>
        </p:spPr>
        <p:txBody>
          <a:bodyPr wrap="none" rtlCol="0">
            <a:spAutoFit/>
          </a:bodyPr>
          <a:lstStyle/>
          <a:p>
            <a:r>
              <a:rPr lang="en-US" sz="3200" dirty="0">
                <a:solidFill>
                  <a:srgbClr val="068D41"/>
                </a:solidFill>
              </a:rPr>
              <a:t>US Current Position: </a:t>
            </a:r>
            <a:br>
              <a:rPr lang="en-US" sz="3200" dirty="0">
                <a:solidFill>
                  <a:srgbClr val="068D41"/>
                </a:solidFill>
              </a:rPr>
            </a:br>
            <a:r>
              <a:rPr lang="en-US" sz="3200" dirty="0">
                <a:solidFill>
                  <a:srgbClr val="068D41"/>
                </a:solidFill>
              </a:rPr>
              <a:t>FINANCING &amp; ADMINISTRATION</a:t>
            </a:r>
          </a:p>
        </p:txBody>
      </p:sp>
      <p:sp>
        <p:nvSpPr>
          <p:cNvPr id="7" name="Left Arrow Callout 6">
            <a:extLst>
              <a:ext uri="{FF2B5EF4-FFF2-40B4-BE49-F238E27FC236}">
                <a16:creationId xmlns:a16="http://schemas.microsoft.com/office/drawing/2014/main" id="{8F76C123-F5CE-8C4D-AD61-0A929502B3F9}"/>
              </a:ext>
            </a:extLst>
          </p:cNvPr>
          <p:cNvSpPr/>
          <p:nvPr/>
        </p:nvSpPr>
        <p:spPr>
          <a:xfrm rot="19854402">
            <a:off x="7111220" y="893878"/>
            <a:ext cx="2710363" cy="761944"/>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Implicit single-payer</a:t>
            </a:r>
          </a:p>
        </p:txBody>
      </p:sp>
      <p:sp>
        <p:nvSpPr>
          <p:cNvPr id="8" name="Left Arrow Callout 7">
            <a:extLst>
              <a:ext uri="{FF2B5EF4-FFF2-40B4-BE49-F238E27FC236}">
                <a16:creationId xmlns:a16="http://schemas.microsoft.com/office/drawing/2014/main" id="{FAB89162-3B38-6D4A-86F4-6FA2D4695D87}"/>
              </a:ext>
            </a:extLst>
          </p:cNvPr>
          <p:cNvSpPr/>
          <p:nvPr/>
        </p:nvSpPr>
        <p:spPr>
          <a:xfrm rot="19854402">
            <a:off x="7263620" y="2071518"/>
            <a:ext cx="2710363" cy="761944"/>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Job-based as interim step</a:t>
            </a:r>
          </a:p>
        </p:txBody>
      </p:sp>
      <p:sp>
        <p:nvSpPr>
          <p:cNvPr id="9" name="Left Arrow Callout 8">
            <a:extLst>
              <a:ext uri="{FF2B5EF4-FFF2-40B4-BE49-F238E27FC236}">
                <a16:creationId xmlns:a16="http://schemas.microsoft.com/office/drawing/2014/main" id="{7D533599-4758-C244-8534-072DFFEDC560}"/>
              </a:ext>
            </a:extLst>
          </p:cNvPr>
          <p:cNvSpPr/>
          <p:nvPr/>
        </p:nvSpPr>
        <p:spPr>
          <a:xfrm rot="19854402">
            <a:off x="7416020" y="3207593"/>
            <a:ext cx="2710363" cy="761944"/>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Multi-level admin</a:t>
            </a:r>
          </a:p>
        </p:txBody>
      </p:sp>
      <p:sp>
        <p:nvSpPr>
          <p:cNvPr id="10" name="Left Arrow Callout 9">
            <a:extLst>
              <a:ext uri="{FF2B5EF4-FFF2-40B4-BE49-F238E27FC236}">
                <a16:creationId xmlns:a16="http://schemas.microsoft.com/office/drawing/2014/main" id="{B111A030-83B7-AF49-B8E9-4169781F3EAF}"/>
              </a:ext>
            </a:extLst>
          </p:cNvPr>
          <p:cNvSpPr/>
          <p:nvPr/>
        </p:nvSpPr>
        <p:spPr>
          <a:xfrm rot="20070493">
            <a:off x="6774864" y="4580527"/>
            <a:ext cx="3253913" cy="1385236"/>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Oppose private-sector alone or state alone</a:t>
            </a:r>
          </a:p>
        </p:txBody>
      </p:sp>
      <p:sp>
        <p:nvSpPr>
          <p:cNvPr id="11" name="TextBox 10">
            <a:extLst>
              <a:ext uri="{FF2B5EF4-FFF2-40B4-BE49-F238E27FC236}">
                <a16:creationId xmlns:a16="http://schemas.microsoft.com/office/drawing/2014/main" id="{9F04F42F-A238-C64B-BC86-5D3337D935E9}"/>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22</a:t>
            </a:fld>
            <a:endParaRPr lang="en-US" sz="3200" dirty="0">
              <a:solidFill>
                <a:schemeClr val="bg1"/>
              </a:solidFill>
            </a:endParaRPr>
          </a:p>
        </p:txBody>
      </p:sp>
    </p:spTree>
    <p:extLst>
      <p:ext uri="{BB962C8B-B14F-4D97-AF65-F5344CB8AC3E}">
        <p14:creationId xmlns:p14="http://schemas.microsoft.com/office/powerpoint/2010/main" val="1412027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62357" y="1662986"/>
            <a:ext cx="5789607" cy="6040139"/>
          </a:xfrm>
        </p:spPr>
        <p:txBody>
          <a:bodyPr anchor="t" anchorCtr="0">
            <a:normAutofit/>
          </a:bodyPr>
          <a:lstStyle/>
          <a:p>
            <a:pPr>
              <a:lnSpc>
                <a:spcPct val="80000"/>
              </a:lnSpc>
              <a:spcAft>
                <a:spcPts val="600"/>
              </a:spcAft>
            </a:pPr>
            <a:r>
              <a:rPr lang="en-US" sz="2400" dirty="0">
                <a:solidFill>
                  <a:srgbClr val="7030A0"/>
                </a:solidFill>
                <a:effectLst/>
              </a:rPr>
              <a:t>The League </a:t>
            </a:r>
            <a:r>
              <a:rPr lang="en-US" sz="2400" u="sng" dirty="0">
                <a:solidFill>
                  <a:srgbClr val="7030A0"/>
                </a:solidFill>
                <a:effectLst/>
              </a:rPr>
              <a:t>supports the single-payer concept as a viable and desirable approach </a:t>
            </a:r>
            <a:r>
              <a:rPr lang="en-US" sz="2400" dirty="0">
                <a:solidFill>
                  <a:srgbClr val="7030A0"/>
                </a:solidFill>
                <a:effectLst/>
              </a:rPr>
              <a:t>to implementing League positions on </a:t>
            </a:r>
            <a:r>
              <a:rPr lang="en-US" sz="2400" u="sng" dirty="0">
                <a:solidFill>
                  <a:srgbClr val="7030A0"/>
                </a:solidFill>
                <a:effectLst/>
              </a:rPr>
              <a:t>equitable access, affordability, and financial feasibility. </a:t>
            </a:r>
            <a:r>
              <a:rPr lang="en-US" sz="2400" dirty="0">
                <a:solidFill>
                  <a:srgbClr val="7030A0"/>
                </a:solidFill>
                <a:effectLst/>
              </a:rPr>
              <a:t>In any proposed healthcare financing system, the League </a:t>
            </a:r>
            <a:br>
              <a:rPr lang="en-US" sz="2400" dirty="0">
                <a:solidFill>
                  <a:srgbClr val="7030A0"/>
                </a:solidFill>
                <a:effectLst/>
              </a:rPr>
            </a:br>
            <a:r>
              <a:rPr lang="en-US" sz="2400" dirty="0">
                <a:solidFill>
                  <a:srgbClr val="7030A0"/>
                </a:solidFill>
                <a:effectLst/>
              </a:rPr>
              <a:t>favors health </a:t>
            </a:r>
            <a:r>
              <a:rPr lang="en-US" sz="2400" u="sng" dirty="0">
                <a:solidFill>
                  <a:srgbClr val="7030A0"/>
                </a:solidFill>
                <a:effectLst/>
              </a:rPr>
              <a:t>insurance </a:t>
            </a:r>
            <a:br>
              <a:rPr lang="en-US" sz="2400" u="sng" dirty="0">
                <a:solidFill>
                  <a:srgbClr val="7030A0"/>
                </a:solidFill>
                <a:effectLst/>
              </a:rPr>
            </a:br>
            <a:r>
              <a:rPr lang="en-US" sz="2400" u="sng" dirty="0">
                <a:solidFill>
                  <a:srgbClr val="7030A0"/>
                </a:solidFill>
                <a:effectLst/>
              </a:rPr>
              <a:t>access independent of employment status</a:t>
            </a:r>
            <a:r>
              <a:rPr lang="en-US" sz="2400" dirty="0">
                <a:solidFill>
                  <a:srgbClr val="7030A0"/>
                </a:solidFill>
                <a:effectLst/>
              </a:rPr>
              <a:t>. </a:t>
            </a:r>
            <a:br>
              <a:rPr lang="en-US" sz="2400" dirty="0">
                <a:solidFill>
                  <a:srgbClr val="7030A0"/>
                </a:solidFill>
                <a:effectLst/>
              </a:rPr>
            </a:br>
            <a:br>
              <a:rPr lang="en-US" sz="2400" dirty="0">
                <a:solidFill>
                  <a:srgbClr val="7030A0"/>
                </a:solidFill>
              </a:rPr>
            </a:br>
            <a:r>
              <a:rPr lang="en-US" sz="2400" dirty="0">
                <a:solidFill>
                  <a:srgbClr val="7030A0"/>
                </a:solidFill>
                <a:effectLst/>
              </a:rPr>
              <a:t>Although the League prefers a healthcare financing system that includes all residents of the United States, </a:t>
            </a:r>
            <a:r>
              <a:rPr lang="en-US" sz="2400" u="sng" dirty="0">
                <a:solidFill>
                  <a:srgbClr val="7030A0"/>
                </a:solidFill>
                <a:effectLst/>
              </a:rPr>
              <a:t>in the absence of a federal program that achieves the goals of universal, affordable access to essential health services</a:t>
            </a:r>
            <a:r>
              <a:rPr lang="en-US" sz="2400" dirty="0">
                <a:solidFill>
                  <a:srgbClr val="7030A0"/>
                </a:solidFill>
                <a:effectLst/>
              </a:rPr>
              <a:t>, the League </a:t>
            </a:r>
            <a:r>
              <a:rPr lang="en-US" sz="2400" u="sng" dirty="0">
                <a:solidFill>
                  <a:srgbClr val="7030A0"/>
                </a:solidFill>
                <a:effectLst/>
              </a:rPr>
              <a:t>supports healthcare programs financed by states which include continuation of federal funding and comply with League principles. </a:t>
            </a:r>
            <a:endParaRPr lang="en-US" sz="2400" dirty="0">
              <a:solidFill>
                <a:srgbClr val="7030A0"/>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2ED21B49-AF11-9448-BC48-783668DC675B}"/>
              </a:ext>
            </a:extLst>
          </p:cNvPr>
          <p:cNvSpPr txBox="1"/>
          <p:nvPr/>
        </p:nvSpPr>
        <p:spPr>
          <a:xfrm>
            <a:off x="1180044" y="166249"/>
            <a:ext cx="6211509" cy="1077218"/>
          </a:xfrm>
          <a:prstGeom prst="rect">
            <a:avLst/>
          </a:prstGeom>
          <a:noFill/>
        </p:spPr>
        <p:txBody>
          <a:bodyPr wrap="none" rtlCol="0">
            <a:spAutoFit/>
          </a:bodyPr>
          <a:lstStyle/>
          <a:p>
            <a:r>
              <a:rPr lang="en-US" sz="3200" dirty="0">
                <a:solidFill>
                  <a:srgbClr val="7030A0"/>
                </a:solidFill>
              </a:rPr>
              <a:t>Proposed NYS Additions: </a:t>
            </a:r>
          </a:p>
          <a:p>
            <a:r>
              <a:rPr lang="en-US" sz="3200" dirty="0">
                <a:solidFill>
                  <a:srgbClr val="7030A0"/>
                </a:solidFill>
              </a:rPr>
              <a:t>FINANCING &amp; ADMINISTRATION</a:t>
            </a:r>
          </a:p>
        </p:txBody>
      </p:sp>
      <p:sp>
        <p:nvSpPr>
          <p:cNvPr id="11" name="Left Arrow Callout 10">
            <a:extLst>
              <a:ext uri="{FF2B5EF4-FFF2-40B4-BE49-F238E27FC236}">
                <a16:creationId xmlns:a16="http://schemas.microsoft.com/office/drawing/2014/main" id="{A7B53D91-91FB-684B-B819-68271807B02C}"/>
              </a:ext>
            </a:extLst>
          </p:cNvPr>
          <p:cNvSpPr/>
          <p:nvPr/>
        </p:nvSpPr>
        <p:spPr>
          <a:xfrm rot="20458909">
            <a:off x="6732951" y="1184900"/>
            <a:ext cx="2857302" cy="779547"/>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AB1B27"/>
                </a:solidFill>
              </a:rPr>
              <a:t>Explicit single-payer</a:t>
            </a:r>
          </a:p>
        </p:txBody>
      </p:sp>
      <p:sp>
        <p:nvSpPr>
          <p:cNvPr id="12" name="Left Arrow Callout 11">
            <a:extLst>
              <a:ext uri="{FF2B5EF4-FFF2-40B4-BE49-F238E27FC236}">
                <a16:creationId xmlns:a16="http://schemas.microsoft.com/office/drawing/2014/main" id="{4451CD26-AC94-E140-85E0-60499F526E41}"/>
              </a:ext>
            </a:extLst>
          </p:cNvPr>
          <p:cNvSpPr/>
          <p:nvPr/>
        </p:nvSpPr>
        <p:spPr>
          <a:xfrm rot="20390685">
            <a:off x="6667101" y="4547429"/>
            <a:ext cx="3443597" cy="1678848"/>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a:solidFill>
                  <a:srgbClr val="AB1B27"/>
                </a:solidFill>
              </a:rPr>
              <a:t>Until Federal HC program enacted,  support State HC programs </a:t>
            </a:r>
          </a:p>
        </p:txBody>
      </p:sp>
      <p:sp>
        <p:nvSpPr>
          <p:cNvPr id="13" name="Left Arrow Callout 12">
            <a:extLst>
              <a:ext uri="{FF2B5EF4-FFF2-40B4-BE49-F238E27FC236}">
                <a16:creationId xmlns:a16="http://schemas.microsoft.com/office/drawing/2014/main" id="{A049382C-7492-E14B-B043-E12DBD5B75A5}"/>
              </a:ext>
            </a:extLst>
          </p:cNvPr>
          <p:cNvSpPr/>
          <p:nvPr/>
        </p:nvSpPr>
        <p:spPr>
          <a:xfrm rot="20503365">
            <a:off x="5209655" y="2426456"/>
            <a:ext cx="4865872" cy="919475"/>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a:solidFill>
                  <a:srgbClr val="AB1B27"/>
                </a:solidFill>
              </a:rPr>
              <a:t>Separating insurance access from employment</a:t>
            </a:r>
          </a:p>
        </p:txBody>
      </p:sp>
      <p:sp>
        <p:nvSpPr>
          <p:cNvPr id="9" name="TextBox 8">
            <a:extLst>
              <a:ext uri="{FF2B5EF4-FFF2-40B4-BE49-F238E27FC236}">
                <a16:creationId xmlns:a16="http://schemas.microsoft.com/office/drawing/2014/main" id="{39CC4772-E7ED-7348-BA8C-EF03D9E1AE86}"/>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23</a:t>
            </a:fld>
            <a:endParaRPr lang="en-US" sz="3200" dirty="0">
              <a:solidFill>
                <a:schemeClr val="bg1"/>
              </a:solidFill>
            </a:endParaRPr>
          </a:p>
        </p:txBody>
      </p:sp>
    </p:spTree>
    <p:extLst>
      <p:ext uri="{BB962C8B-B14F-4D97-AF65-F5344CB8AC3E}">
        <p14:creationId xmlns:p14="http://schemas.microsoft.com/office/powerpoint/2010/main" val="169920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755DF242-DFEE-7C4D-A4A3-B765424B5827}"/>
              </a:ext>
            </a:extLst>
          </p:cNvPr>
          <p:cNvSpPr txBox="1"/>
          <p:nvPr/>
        </p:nvSpPr>
        <p:spPr>
          <a:xfrm>
            <a:off x="1288471" y="1633168"/>
            <a:ext cx="7633855" cy="5062924"/>
          </a:xfrm>
          <a:prstGeom prst="rect">
            <a:avLst/>
          </a:prstGeom>
          <a:noFill/>
        </p:spPr>
        <p:txBody>
          <a:bodyPr wrap="square" rtlCol="0">
            <a:spAutoFit/>
          </a:bodyPr>
          <a:lstStyle/>
          <a:p>
            <a:pPr>
              <a:lnSpc>
                <a:spcPct val="80000"/>
              </a:lnSpc>
            </a:pPr>
            <a:r>
              <a:rPr lang="en-US" sz="2400" dirty="0">
                <a:solidFill>
                  <a:srgbClr val="068D41"/>
                </a:solidFill>
                <a:latin typeface="+mj-lt"/>
                <a:ea typeface="+mj-ea"/>
                <a:cs typeface="+mj-cs"/>
              </a:rPr>
              <a:t>The League believes that efficient and economical delivery of care can be enhanced by such cost control methods as: </a:t>
            </a:r>
          </a:p>
          <a:p>
            <a:pPr>
              <a:lnSpc>
                <a:spcPct val="80000"/>
              </a:lnSpc>
            </a:pPr>
            <a:endParaRPr lang="en-US" sz="2400" dirty="0">
              <a:solidFill>
                <a:srgbClr val="068D41"/>
              </a:solidFill>
              <a:latin typeface="+mj-lt"/>
              <a:ea typeface="+mj-ea"/>
              <a:cs typeface="+mj-cs"/>
            </a:endParaRP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the reduction of administrative costs,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regional planning for the allocation of personnel, facilities, and equipment,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the establishment of maximum levels of public reimbursement to providers,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Malpractice reform,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the use of managed care,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utilization review of treatment,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mandatory second opinions before surgery or extensive treatment, </a:t>
            </a:r>
          </a:p>
          <a:p>
            <a:pPr marL="342900" indent="-342900">
              <a:lnSpc>
                <a:spcPct val="80000"/>
              </a:lnSpc>
              <a:spcAft>
                <a:spcPts val="600"/>
              </a:spcAft>
              <a:buFont typeface="Arial" panose="020B0604020202020204" pitchFamily="34" charset="0"/>
              <a:buChar char="•"/>
            </a:pPr>
            <a:r>
              <a:rPr lang="en-US" sz="2400" dirty="0">
                <a:solidFill>
                  <a:srgbClr val="068D41"/>
                </a:solidFill>
                <a:latin typeface="+mj-lt"/>
                <a:ea typeface="+mj-ea"/>
                <a:cs typeface="+mj-cs"/>
              </a:rPr>
              <a:t>consumer accountability through deductibles and copayments. </a:t>
            </a:r>
          </a:p>
        </p:txBody>
      </p:sp>
      <p:sp>
        <p:nvSpPr>
          <p:cNvPr id="11" name="Title 10">
            <a:extLst>
              <a:ext uri="{FF2B5EF4-FFF2-40B4-BE49-F238E27FC236}">
                <a16:creationId xmlns:a16="http://schemas.microsoft.com/office/drawing/2014/main" id="{390A9DEC-28AC-AE4D-97E8-DC0501979449}"/>
              </a:ext>
            </a:extLst>
          </p:cNvPr>
          <p:cNvSpPr>
            <a:spLocks noGrp="1"/>
          </p:cNvSpPr>
          <p:nvPr>
            <p:ph type="ctrTitle"/>
          </p:nvPr>
        </p:nvSpPr>
        <p:spPr>
          <a:xfrm>
            <a:off x="1257159" y="407138"/>
            <a:ext cx="8147304" cy="549350"/>
          </a:xfrm>
        </p:spPr>
        <p:txBody>
          <a:bodyPr>
            <a:normAutofit fontScale="90000"/>
          </a:bodyPr>
          <a:lstStyle/>
          <a:p>
            <a:r>
              <a:rPr lang="en-US" dirty="0">
                <a:solidFill>
                  <a:srgbClr val="068D41"/>
                </a:solidFill>
              </a:rPr>
              <a:t>US Current Position: COST CONTROL</a:t>
            </a:r>
          </a:p>
        </p:txBody>
      </p:sp>
      <p:sp>
        <p:nvSpPr>
          <p:cNvPr id="7" name="TextBox 6">
            <a:extLst>
              <a:ext uri="{FF2B5EF4-FFF2-40B4-BE49-F238E27FC236}">
                <a16:creationId xmlns:a16="http://schemas.microsoft.com/office/drawing/2014/main" id="{68F473D0-FEC1-1C43-9A9E-D6302A44013F}"/>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24</a:t>
            </a:fld>
            <a:endParaRPr lang="en-US" sz="3200" dirty="0">
              <a:solidFill>
                <a:schemeClr val="bg1"/>
              </a:solidFill>
            </a:endParaRPr>
          </a:p>
        </p:txBody>
      </p:sp>
    </p:spTree>
    <p:extLst>
      <p:ext uri="{BB962C8B-B14F-4D97-AF65-F5344CB8AC3E}">
        <p14:creationId xmlns:p14="http://schemas.microsoft.com/office/powerpoint/2010/main" val="306359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D3288-C0EE-CF44-8248-1A7DDC14DB3C}"/>
              </a:ext>
            </a:extLst>
          </p:cNvPr>
          <p:cNvSpPr txBox="1"/>
          <p:nvPr/>
        </p:nvSpPr>
        <p:spPr>
          <a:xfrm>
            <a:off x="1105673" y="4774898"/>
            <a:ext cx="8467449" cy="2677656"/>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2100" dirty="0">
                <a:solidFill>
                  <a:srgbClr val="7030A0"/>
                </a:solidFill>
              </a:rPr>
              <a:t>Reduction of administrative costs — both for </a:t>
            </a:r>
            <a:br>
              <a:rPr lang="en-US" sz="2100" dirty="0">
                <a:solidFill>
                  <a:srgbClr val="7030A0"/>
                </a:solidFill>
              </a:rPr>
            </a:br>
            <a:r>
              <a:rPr lang="en-US" sz="2100" dirty="0">
                <a:solidFill>
                  <a:srgbClr val="7030A0"/>
                </a:solidFill>
              </a:rPr>
              <a:t>the insurance program and for providers, </a:t>
            </a:r>
            <a:br>
              <a:rPr lang="en-US" sz="2100" dirty="0">
                <a:solidFill>
                  <a:srgbClr val="7030A0"/>
                </a:solidFill>
              </a:rPr>
            </a:br>
            <a:endParaRPr lang="en-US" sz="2100" dirty="0">
              <a:solidFill>
                <a:srgbClr val="7030A0"/>
              </a:solidFill>
            </a:endParaRPr>
          </a:p>
          <a:p>
            <a:pPr marL="342900" indent="-342900">
              <a:lnSpc>
                <a:spcPct val="80000"/>
              </a:lnSpc>
              <a:buFont typeface="Arial" panose="020B0604020202020204" pitchFamily="34" charset="0"/>
              <a:buChar char="•"/>
            </a:pPr>
            <a:r>
              <a:rPr lang="en-US" sz="2100" dirty="0">
                <a:solidFill>
                  <a:srgbClr val="7030A0"/>
                </a:solidFill>
              </a:rPr>
              <a:t>Negotiated volume discounts for pharmaceuticals and durable </a:t>
            </a:r>
            <a:br>
              <a:rPr lang="en-US" sz="2100" dirty="0">
                <a:solidFill>
                  <a:srgbClr val="7030A0"/>
                </a:solidFill>
              </a:rPr>
            </a:br>
            <a:r>
              <a:rPr lang="en-US" sz="2100" dirty="0">
                <a:solidFill>
                  <a:srgbClr val="7030A0"/>
                </a:solidFill>
              </a:rPr>
              <a:t>medical equipment to bring prices closer to inter-</a:t>
            </a:r>
            <a:br>
              <a:rPr lang="en-US" sz="2100" dirty="0">
                <a:solidFill>
                  <a:srgbClr val="7030A0"/>
                </a:solidFill>
              </a:rPr>
            </a:br>
            <a:r>
              <a:rPr lang="en-US" sz="2100" dirty="0">
                <a:solidFill>
                  <a:srgbClr val="7030A0"/>
                </a:solidFill>
              </a:rPr>
              <a:t>national levels — or importing of same to reduce costs</a:t>
            </a:r>
            <a:br>
              <a:rPr lang="en-US" sz="2100" dirty="0">
                <a:solidFill>
                  <a:srgbClr val="7030A0"/>
                </a:solidFill>
              </a:rPr>
            </a:br>
            <a:r>
              <a:rPr lang="en-US" sz="2100" dirty="0">
                <a:solidFill>
                  <a:srgbClr val="7030A0"/>
                </a:solidFill>
              </a:rPr>
              <a:t>, </a:t>
            </a:r>
          </a:p>
          <a:p>
            <a:pPr marL="342900" indent="-342900">
              <a:lnSpc>
                <a:spcPct val="80000"/>
              </a:lnSpc>
              <a:buFont typeface="Arial" panose="020B0604020202020204" pitchFamily="34" charset="0"/>
              <a:buChar char="•"/>
            </a:pPr>
            <a:r>
              <a:rPr lang="en-US" sz="2100" dirty="0">
                <a:solidFill>
                  <a:srgbClr val="7030A0"/>
                </a:solidFill>
              </a:rPr>
              <a:t>Evidence-based treatment protocols and drug formularies that </a:t>
            </a:r>
            <a:br>
              <a:rPr lang="en-US" sz="2100" dirty="0">
                <a:solidFill>
                  <a:srgbClr val="7030A0"/>
                </a:solidFill>
              </a:rPr>
            </a:br>
            <a:r>
              <a:rPr lang="en-US" sz="2100" dirty="0">
                <a:solidFill>
                  <a:srgbClr val="7030A0"/>
                </a:solidFill>
              </a:rPr>
              <a:t>include cost/benefit assessments of medical value, </a:t>
            </a:r>
            <a:br>
              <a:rPr lang="en-US" sz="2100" dirty="0">
                <a:solidFill>
                  <a:srgbClr val="7030A0"/>
                </a:solidFill>
              </a:rPr>
            </a:br>
            <a:endParaRPr lang="en-US" sz="2100" dirty="0">
              <a:solidFill>
                <a:srgbClr val="7030A0"/>
              </a:solidFill>
            </a:endParaRPr>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21610" y="1348852"/>
            <a:ext cx="6758608" cy="2731206"/>
          </a:xfrm>
        </p:spPr>
        <p:txBody>
          <a:bodyPr anchor="t" anchorCtr="0">
            <a:noAutofit/>
          </a:bodyPr>
          <a:lstStyle/>
          <a:p>
            <a:pPr>
              <a:lnSpc>
                <a:spcPct val="80000"/>
              </a:lnSpc>
            </a:pPr>
            <a:r>
              <a:rPr lang="en-US" sz="2400" dirty="0">
                <a:solidFill>
                  <a:srgbClr val="7030A0"/>
                </a:solidFill>
                <a:effectLst/>
              </a:rPr>
              <a:t>Specific cost-control methods should reflect </a:t>
            </a:r>
            <a:br>
              <a:rPr lang="en-US" sz="2400" dirty="0">
                <a:solidFill>
                  <a:srgbClr val="7030A0"/>
                </a:solidFill>
                <a:effectLst/>
              </a:rPr>
            </a:br>
            <a:r>
              <a:rPr lang="en-US" sz="2400" dirty="0">
                <a:solidFill>
                  <a:srgbClr val="7030A0"/>
                </a:solidFill>
                <a:effectLst/>
              </a:rPr>
              <a:t>the most credible, evidence-based research </a:t>
            </a:r>
            <a:br>
              <a:rPr lang="en-US" sz="2400" dirty="0">
                <a:solidFill>
                  <a:srgbClr val="7030A0"/>
                </a:solidFill>
                <a:effectLst/>
              </a:rPr>
            </a:br>
            <a:r>
              <a:rPr lang="en-US" sz="2400" dirty="0">
                <a:solidFill>
                  <a:srgbClr val="7030A0"/>
                </a:solidFill>
                <a:effectLst/>
              </a:rPr>
              <a:t>available on how healthcare financing policy </a:t>
            </a:r>
            <a:br>
              <a:rPr lang="en-US" sz="2400" dirty="0">
                <a:solidFill>
                  <a:srgbClr val="7030A0"/>
                </a:solidFill>
                <a:effectLst/>
              </a:rPr>
            </a:br>
            <a:r>
              <a:rPr lang="en-US" sz="2400" dirty="0">
                <a:solidFill>
                  <a:srgbClr val="7030A0"/>
                </a:solidFill>
                <a:effectLst/>
              </a:rPr>
              <a:t>affects </a:t>
            </a:r>
            <a:br>
              <a:rPr lang="en-US" sz="2400" dirty="0">
                <a:solidFill>
                  <a:srgbClr val="7030A0"/>
                </a:solidFill>
                <a:effectLst/>
              </a:rPr>
            </a:br>
            <a:br>
              <a:rPr lang="en-US" sz="2400" dirty="0">
                <a:solidFill>
                  <a:srgbClr val="7030A0"/>
                </a:solidFill>
                <a:effectLst/>
              </a:rPr>
            </a:br>
            <a:br>
              <a:rPr lang="en-US" sz="2400" dirty="0">
                <a:solidFill>
                  <a:srgbClr val="7030A0"/>
                </a:solidFill>
                <a:effectLst/>
              </a:rPr>
            </a:br>
            <a:br>
              <a:rPr lang="en-US" sz="1600" dirty="0">
                <a:solidFill>
                  <a:srgbClr val="7030A0"/>
                </a:solidFill>
                <a:effectLst/>
              </a:rPr>
            </a:br>
            <a:br>
              <a:rPr lang="en-US" sz="2400" dirty="0">
                <a:solidFill>
                  <a:srgbClr val="7030A0"/>
                </a:solidFill>
                <a:effectLst/>
              </a:rPr>
            </a:br>
            <a:r>
              <a:rPr lang="en-US" sz="2400" dirty="0">
                <a:solidFill>
                  <a:srgbClr val="7030A0"/>
                </a:solidFill>
                <a:effectLst/>
              </a:rPr>
              <a:t>Methods used should not </a:t>
            </a:r>
            <a:br>
              <a:rPr lang="en-US" sz="2400" dirty="0">
                <a:solidFill>
                  <a:srgbClr val="7030A0"/>
                </a:solidFill>
                <a:effectLst/>
              </a:rPr>
            </a:br>
            <a:r>
              <a:rPr lang="en-US" sz="2400" dirty="0">
                <a:solidFill>
                  <a:srgbClr val="7030A0"/>
                </a:solidFill>
                <a:effectLst/>
              </a:rPr>
              <a:t>exacerbate disparities in health outcomes </a:t>
            </a:r>
            <a:br>
              <a:rPr lang="en-US" sz="2400" dirty="0">
                <a:solidFill>
                  <a:srgbClr val="7030A0"/>
                </a:solidFill>
                <a:effectLst/>
              </a:rPr>
            </a:br>
            <a:r>
              <a:rPr lang="en-US" sz="2400" dirty="0">
                <a:solidFill>
                  <a:srgbClr val="7030A0"/>
                </a:solidFill>
                <a:effectLst/>
              </a:rPr>
              <a:t>among marginalized residents. </a:t>
            </a:r>
            <a:br>
              <a:rPr lang="en-US" sz="2400" dirty="0">
                <a:solidFill>
                  <a:srgbClr val="7030A0"/>
                </a:solidFill>
                <a:effectLst/>
              </a:rPr>
            </a:br>
            <a:br>
              <a:rPr lang="en-US" sz="2400" dirty="0">
                <a:solidFill>
                  <a:srgbClr val="7030A0"/>
                </a:solidFill>
                <a:effectLst/>
              </a:rPr>
            </a:br>
            <a:br>
              <a:rPr lang="en-US" sz="2400" dirty="0">
                <a:solidFill>
                  <a:srgbClr val="7030A0"/>
                </a:solidFill>
                <a:effectLst/>
              </a:rPr>
            </a:br>
            <a:endParaRPr lang="en-US" sz="2400" dirty="0">
              <a:solidFill>
                <a:srgbClr val="7030A0"/>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2ED21B49-AF11-9448-BC48-783668DC675B}"/>
              </a:ext>
            </a:extLst>
          </p:cNvPr>
          <p:cNvSpPr txBox="1"/>
          <p:nvPr/>
        </p:nvSpPr>
        <p:spPr>
          <a:xfrm>
            <a:off x="1221609" y="318652"/>
            <a:ext cx="7602338" cy="584775"/>
          </a:xfrm>
          <a:prstGeom prst="rect">
            <a:avLst/>
          </a:prstGeom>
          <a:noFill/>
        </p:spPr>
        <p:txBody>
          <a:bodyPr wrap="none" rtlCol="0">
            <a:spAutoFit/>
          </a:bodyPr>
          <a:lstStyle/>
          <a:p>
            <a:r>
              <a:rPr lang="en-US" sz="3200" dirty="0">
                <a:solidFill>
                  <a:srgbClr val="7030A0"/>
                </a:solidFill>
              </a:rPr>
              <a:t>Proposed NYS Additions: COST CONTROL</a:t>
            </a:r>
          </a:p>
        </p:txBody>
      </p:sp>
      <p:sp>
        <p:nvSpPr>
          <p:cNvPr id="11" name="Left Arrow Callout 10">
            <a:extLst>
              <a:ext uri="{FF2B5EF4-FFF2-40B4-BE49-F238E27FC236}">
                <a16:creationId xmlns:a16="http://schemas.microsoft.com/office/drawing/2014/main" id="{A7B53D91-91FB-684B-B819-68271807B02C}"/>
              </a:ext>
            </a:extLst>
          </p:cNvPr>
          <p:cNvSpPr/>
          <p:nvPr/>
        </p:nvSpPr>
        <p:spPr>
          <a:xfrm rot="20097186">
            <a:off x="6383126" y="1348378"/>
            <a:ext cx="3545882" cy="1123546"/>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a:solidFill>
                  <a:srgbClr val="AB1B27"/>
                </a:solidFill>
              </a:rPr>
              <a:t>Evidence of equitable access, quality, less cost </a:t>
            </a:r>
          </a:p>
        </p:txBody>
      </p:sp>
      <p:sp>
        <p:nvSpPr>
          <p:cNvPr id="13" name="Left Arrow Callout 12">
            <a:extLst>
              <a:ext uri="{FF2B5EF4-FFF2-40B4-BE49-F238E27FC236}">
                <a16:creationId xmlns:a16="http://schemas.microsoft.com/office/drawing/2014/main" id="{A049382C-7492-E14B-B043-E12DBD5B75A5}"/>
              </a:ext>
            </a:extLst>
          </p:cNvPr>
          <p:cNvSpPr/>
          <p:nvPr/>
        </p:nvSpPr>
        <p:spPr>
          <a:xfrm rot="20141642">
            <a:off x="6295491" y="2732121"/>
            <a:ext cx="4160335" cy="995742"/>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a:solidFill>
                  <a:srgbClr val="AB1B27"/>
                </a:solidFill>
              </a:rPr>
              <a:t>Shall not exacerbate disparities in outcomes</a:t>
            </a:r>
          </a:p>
        </p:txBody>
      </p:sp>
      <p:sp>
        <p:nvSpPr>
          <p:cNvPr id="12" name="Left Arrow Callout 11">
            <a:extLst>
              <a:ext uri="{FF2B5EF4-FFF2-40B4-BE49-F238E27FC236}">
                <a16:creationId xmlns:a16="http://schemas.microsoft.com/office/drawing/2014/main" id="{4451CD26-AC94-E140-85E0-60499F526E41}"/>
              </a:ext>
            </a:extLst>
          </p:cNvPr>
          <p:cNvSpPr/>
          <p:nvPr/>
        </p:nvSpPr>
        <p:spPr>
          <a:xfrm rot="20109136">
            <a:off x="7516964" y="5245702"/>
            <a:ext cx="2617812" cy="779326"/>
          </a:xfrm>
          <a:prstGeom prst="leftArrowCallout">
            <a:avLst>
              <a:gd name="adj1" fmla="val 25000"/>
              <a:gd name="adj2" fmla="val 25000"/>
              <a:gd name="adj3" fmla="val 25000"/>
              <a:gd name="adj4" fmla="val 63872"/>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a:solidFill>
                  <a:srgbClr val="AB1B27"/>
                </a:solidFill>
              </a:rPr>
              <a:t>Up to 30-60% savings</a:t>
            </a:r>
          </a:p>
        </p:txBody>
      </p:sp>
      <p:sp>
        <p:nvSpPr>
          <p:cNvPr id="14" name="Left Arrow Callout 13">
            <a:extLst>
              <a:ext uri="{FF2B5EF4-FFF2-40B4-BE49-F238E27FC236}">
                <a16:creationId xmlns:a16="http://schemas.microsoft.com/office/drawing/2014/main" id="{65F62033-D66E-CD4F-BE82-46E1EA367F80}"/>
              </a:ext>
            </a:extLst>
          </p:cNvPr>
          <p:cNvSpPr/>
          <p:nvPr/>
        </p:nvSpPr>
        <p:spPr>
          <a:xfrm rot="20095991">
            <a:off x="6546954" y="4191439"/>
            <a:ext cx="3297946" cy="690901"/>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a:solidFill>
                  <a:srgbClr val="AB1B27"/>
                </a:solidFill>
              </a:rPr>
              <a:t>Up to 30% of costs</a:t>
            </a:r>
          </a:p>
        </p:txBody>
      </p:sp>
      <p:sp>
        <p:nvSpPr>
          <p:cNvPr id="3" name="TextBox 2">
            <a:extLst>
              <a:ext uri="{FF2B5EF4-FFF2-40B4-BE49-F238E27FC236}">
                <a16:creationId xmlns:a16="http://schemas.microsoft.com/office/drawing/2014/main" id="{A1341BE9-25CE-9A4F-9807-788BF29C6764}"/>
              </a:ext>
            </a:extLst>
          </p:cNvPr>
          <p:cNvSpPr txBox="1"/>
          <p:nvPr/>
        </p:nvSpPr>
        <p:spPr>
          <a:xfrm>
            <a:off x="1218319" y="2496043"/>
            <a:ext cx="6634542" cy="1015663"/>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7030A0"/>
                </a:solidFill>
              </a:rPr>
              <a:t>equitable access to healthcare, </a:t>
            </a:r>
          </a:p>
          <a:p>
            <a:pPr marL="342900" indent="-342900">
              <a:buFont typeface="Arial" panose="020B0604020202020204" pitchFamily="34" charset="0"/>
              <a:buChar char="•"/>
            </a:pPr>
            <a:r>
              <a:rPr lang="en-US" dirty="0">
                <a:solidFill>
                  <a:srgbClr val="7030A0"/>
                </a:solidFill>
              </a:rPr>
              <a:t>overall quality of care for individuals and populations, </a:t>
            </a:r>
          </a:p>
          <a:p>
            <a:pPr marL="342900" indent="-342900">
              <a:buFont typeface="Arial" panose="020B0604020202020204" pitchFamily="34" charset="0"/>
              <a:buChar char="•"/>
            </a:pPr>
            <a:r>
              <a:rPr lang="en-US" dirty="0">
                <a:solidFill>
                  <a:srgbClr val="7030A0"/>
                </a:solidFill>
              </a:rPr>
              <a:t>and total system costs of healthcare and its administration.</a:t>
            </a:r>
            <a:endParaRPr lang="en-US" dirty="0"/>
          </a:p>
        </p:txBody>
      </p:sp>
      <p:sp>
        <p:nvSpPr>
          <p:cNvPr id="15" name="TextBox 14">
            <a:extLst>
              <a:ext uri="{FF2B5EF4-FFF2-40B4-BE49-F238E27FC236}">
                <a16:creationId xmlns:a16="http://schemas.microsoft.com/office/drawing/2014/main" id="{288D7271-AE47-DB43-B573-CAAE6EE533E7}"/>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25</a:t>
            </a:fld>
            <a:endParaRPr lang="en-US" sz="3200" dirty="0">
              <a:solidFill>
                <a:schemeClr val="bg1"/>
              </a:solidFill>
            </a:endParaRPr>
          </a:p>
        </p:txBody>
      </p:sp>
    </p:spTree>
    <p:extLst>
      <p:ext uri="{BB962C8B-B14F-4D97-AF65-F5344CB8AC3E}">
        <p14:creationId xmlns:p14="http://schemas.microsoft.com/office/powerpoint/2010/main" val="65088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2ED21B49-AF11-9448-BC48-783668DC675B}"/>
              </a:ext>
            </a:extLst>
          </p:cNvPr>
          <p:cNvSpPr txBox="1"/>
          <p:nvPr/>
        </p:nvSpPr>
        <p:spPr>
          <a:xfrm>
            <a:off x="1221609" y="318652"/>
            <a:ext cx="8811579" cy="584775"/>
          </a:xfrm>
          <a:prstGeom prst="rect">
            <a:avLst/>
          </a:prstGeom>
          <a:noFill/>
        </p:spPr>
        <p:txBody>
          <a:bodyPr wrap="none" rtlCol="0">
            <a:spAutoFit/>
          </a:bodyPr>
          <a:lstStyle/>
          <a:p>
            <a:r>
              <a:rPr lang="en-US" sz="3200" dirty="0">
                <a:solidFill>
                  <a:srgbClr val="7030A0"/>
                </a:solidFill>
              </a:rPr>
              <a:t>Proposed NYS Additions: COST CONTROL, contd.</a:t>
            </a:r>
          </a:p>
        </p:txBody>
      </p:sp>
      <p:sp>
        <p:nvSpPr>
          <p:cNvPr id="13" name="Left Arrow Callout 12">
            <a:extLst>
              <a:ext uri="{FF2B5EF4-FFF2-40B4-BE49-F238E27FC236}">
                <a16:creationId xmlns:a16="http://schemas.microsoft.com/office/drawing/2014/main" id="{A049382C-7492-E14B-B043-E12DBD5B75A5}"/>
              </a:ext>
            </a:extLst>
          </p:cNvPr>
          <p:cNvSpPr/>
          <p:nvPr/>
        </p:nvSpPr>
        <p:spPr>
          <a:xfrm rot="20503365">
            <a:off x="6047652" y="2782057"/>
            <a:ext cx="3889514" cy="768588"/>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a:solidFill>
                  <a:srgbClr val="AB1B27"/>
                </a:solidFill>
              </a:rPr>
              <a:t>Well-care saves $ over disease-care</a:t>
            </a:r>
          </a:p>
        </p:txBody>
      </p:sp>
      <p:sp>
        <p:nvSpPr>
          <p:cNvPr id="3" name="TextBox 2">
            <a:extLst>
              <a:ext uri="{FF2B5EF4-FFF2-40B4-BE49-F238E27FC236}">
                <a16:creationId xmlns:a16="http://schemas.microsoft.com/office/drawing/2014/main" id="{75B3B7EC-DA8B-EB4A-A11C-FB0AE2466496}"/>
              </a:ext>
            </a:extLst>
          </p:cNvPr>
          <p:cNvSpPr txBox="1"/>
          <p:nvPr/>
        </p:nvSpPr>
        <p:spPr>
          <a:xfrm>
            <a:off x="1191032" y="1435808"/>
            <a:ext cx="6374008" cy="5410712"/>
          </a:xfrm>
          <a:prstGeom prst="rect">
            <a:avLst/>
          </a:prstGeom>
          <a:noFill/>
        </p:spPr>
        <p:txBody>
          <a:bodyPr wrap="square" rtlCol="0">
            <a:spAutoFit/>
          </a:bodyPr>
          <a:lstStyle/>
          <a:p>
            <a:pPr marL="342900" indent="-342900">
              <a:lnSpc>
                <a:spcPct val="80000"/>
              </a:lnSpc>
              <a:buFont typeface="Arial" panose="020B0604020202020204" pitchFamily="34" charset="0"/>
              <a:buChar char="•"/>
            </a:pPr>
            <a:r>
              <a:rPr lang="en-US" sz="2400" dirty="0">
                <a:solidFill>
                  <a:srgbClr val="7030A0"/>
                </a:solidFill>
              </a:rPr>
              <a:t>Malpractice reforms designed both to compensate patients for medical errors and </a:t>
            </a:r>
            <a:br>
              <a:rPr lang="en-US" sz="2400" dirty="0">
                <a:solidFill>
                  <a:srgbClr val="7030A0"/>
                </a:solidFill>
              </a:rPr>
            </a:br>
            <a:r>
              <a:rPr lang="en-US" sz="2400" dirty="0">
                <a:solidFill>
                  <a:srgbClr val="7030A0"/>
                </a:solidFill>
              </a:rPr>
              <a:t>to avoid future errors by encouraging robust quality improvement processes (at individual and systemic levels) </a:t>
            </a:r>
            <a:r>
              <a:rPr lang="en-US" sz="2400" dirty="0">
                <a:solidFill>
                  <a:srgbClr val="7030A0"/>
                </a:solidFill>
                <a:latin typeface="+mj-lt"/>
                <a:ea typeface="+mj-ea"/>
                <a:cs typeface="+mj-cs"/>
              </a:rPr>
              <a:t>and open communications with patients </a:t>
            </a:r>
            <a:br>
              <a:rPr lang="en-US" sz="2400" dirty="0">
                <a:solidFill>
                  <a:srgbClr val="7030A0"/>
                </a:solidFill>
                <a:latin typeface="+mj-lt"/>
                <a:ea typeface="+mj-ea"/>
                <a:cs typeface="+mj-cs"/>
              </a:rPr>
            </a:br>
            <a:endParaRPr lang="en-US" sz="2400" dirty="0">
              <a:solidFill>
                <a:srgbClr val="7030A0"/>
              </a:solidFill>
              <a:latin typeface="+mj-lt"/>
              <a:ea typeface="+mj-ea"/>
              <a:cs typeface="+mj-cs"/>
            </a:endParaRPr>
          </a:p>
          <a:p>
            <a:pPr marL="342900" indent="-342900">
              <a:lnSpc>
                <a:spcPct val="80000"/>
              </a:lnSpc>
              <a:buFont typeface="Arial" panose="020B0604020202020204" pitchFamily="34" charset="0"/>
              <a:buChar char="•"/>
            </a:pPr>
            <a:r>
              <a:rPr lang="en-US" sz="2400" dirty="0">
                <a:solidFill>
                  <a:srgbClr val="7030A0"/>
                </a:solidFill>
                <a:latin typeface="+mj-lt"/>
                <a:ea typeface="+mj-ea"/>
                <a:cs typeface="+mj-cs"/>
              </a:rPr>
              <a:t>Investment in well-care — such as </a:t>
            </a:r>
            <a:br>
              <a:rPr lang="en-US" sz="2400" dirty="0">
                <a:solidFill>
                  <a:srgbClr val="7030A0"/>
                </a:solidFill>
                <a:latin typeface="+mj-lt"/>
                <a:ea typeface="+mj-ea"/>
                <a:cs typeface="+mj-cs"/>
              </a:rPr>
            </a:br>
            <a:r>
              <a:rPr lang="en-US" sz="2400" dirty="0">
                <a:solidFill>
                  <a:srgbClr val="7030A0"/>
                </a:solidFill>
                <a:latin typeface="+mj-lt"/>
                <a:ea typeface="+mj-ea"/>
                <a:cs typeface="+mj-cs"/>
              </a:rPr>
              <a:t>prevention, family planning, patient </a:t>
            </a:r>
            <a:br>
              <a:rPr lang="en-US" sz="2400" dirty="0">
                <a:solidFill>
                  <a:srgbClr val="7030A0"/>
                </a:solidFill>
                <a:latin typeface="+mj-lt"/>
                <a:ea typeface="+mj-ea"/>
                <a:cs typeface="+mj-cs"/>
              </a:rPr>
            </a:br>
            <a:r>
              <a:rPr lang="en-US" sz="2400" dirty="0">
                <a:solidFill>
                  <a:srgbClr val="7030A0"/>
                </a:solidFill>
                <a:latin typeface="+mj-lt"/>
                <a:ea typeface="+mj-ea"/>
                <a:cs typeface="+mj-cs"/>
              </a:rPr>
              <a:t>education, primary care — to increase health and reduce preventable adverse health events/expenditures</a:t>
            </a:r>
            <a:br>
              <a:rPr lang="en-US" sz="2400" dirty="0">
                <a:solidFill>
                  <a:srgbClr val="7030A0"/>
                </a:solidFill>
                <a:latin typeface="+mj-lt"/>
                <a:ea typeface="+mj-ea"/>
                <a:cs typeface="+mj-cs"/>
              </a:rPr>
            </a:br>
            <a:endParaRPr lang="en-US" sz="2400" dirty="0">
              <a:solidFill>
                <a:srgbClr val="7030A0"/>
              </a:solidFill>
              <a:latin typeface="+mj-lt"/>
              <a:ea typeface="+mj-ea"/>
              <a:cs typeface="+mj-cs"/>
            </a:endParaRPr>
          </a:p>
          <a:p>
            <a:pPr marL="342900" indent="-342900">
              <a:lnSpc>
                <a:spcPct val="80000"/>
              </a:lnSpc>
              <a:buFont typeface="Arial" panose="020B0604020202020204" pitchFamily="34" charset="0"/>
              <a:buChar char="•"/>
            </a:pPr>
            <a:r>
              <a:rPr lang="en-US" sz="2400" dirty="0">
                <a:solidFill>
                  <a:srgbClr val="7030A0"/>
                </a:solidFill>
                <a:latin typeface="+mj-lt"/>
                <a:ea typeface="+mj-ea"/>
                <a:cs typeface="+mj-cs"/>
              </a:rPr>
              <a:t>Investment in maternal/infant care, chronic disease management, and behavioral healthcare</a:t>
            </a:r>
            <a:br>
              <a:rPr lang="en-US" sz="2400" dirty="0">
                <a:solidFill>
                  <a:srgbClr val="7030A0"/>
                </a:solidFill>
                <a:latin typeface="+mj-lt"/>
                <a:ea typeface="+mj-ea"/>
                <a:cs typeface="+mj-cs"/>
              </a:rPr>
            </a:br>
            <a:endParaRPr lang="en-US" sz="2400" dirty="0">
              <a:solidFill>
                <a:srgbClr val="7030A0"/>
              </a:solidFill>
              <a:latin typeface="+mj-lt"/>
              <a:ea typeface="+mj-ea"/>
              <a:cs typeface="+mj-cs"/>
            </a:endParaRPr>
          </a:p>
          <a:p>
            <a:pPr marL="342900" indent="-342900">
              <a:lnSpc>
                <a:spcPct val="80000"/>
              </a:lnSpc>
              <a:buFont typeface="Arial" panose="020B0604020202020204" pitchFamily="34" charset="0"/>
              <a:buChar char="•"/>
            </a:pPr>
            <a:r>
              <a:rPr lang="en-US" sz="2400" dirty="0">
                <a:solidFill>
                  <a:srgbClr val="7030A0"/>
                </a:solidFill>
                <a:latin typeface="+mj-lt"/>
                <a:ea typeface="+mj-ea"/>
                <a:cs typeface="+mj-cs"/>
              </a:rPr>
              <a:t>Provision for short-term and long-term home-care services to reduce institutionalization</a:t>
            </a:r>
            <a:endParaRPr lang="en-US" sz="2400" dirty="0">
              <a:solidFill>
                <a:srgbClr val="7030A0"/>
              </a:solidFill>
            </a:endParaRPr>
          </a:p>
        </p:txBody>
      </p:sp>
      <p:sp>
        <p:nvSpPr>
          <p:cNvPr id="14" name="Left Arrow Callout 13">
            <a:extLst>
              <a:ext uri="{FF2B5EF4-FFF2-40B4-BE49-F238E27FC236}">
                <a16:creationId xmlns:a16="http://schemas.microsoft.com/office/drawing/2014/main" id="{D6DA4FFB-6DD1-E447-B54D-FB626DD94CE8}"/>
              </a:ext>
            </a:extLst>
          </p:cNvPr>
          <p:cNvSpPr/>
          <p:nvPr/>
        </p:nvSpPr>
        <p:spPr>
          <a:xfrm rot="20502690">
            <a:off x="7154659" y="1272112"/>
            <a:ext cx="2619067" cy="974569"/>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2400" dirty="0">
                <a:solidFill>
                  <a:srgbClr val="AB1B27"/>
                </a:solidFill>
              </a:rPr>
              <a:t>Errors </a:t>
            </a:r>
          </a:p>
          <a:p>
            <a:pPr>
              <a:lnSpc>
                <a:spcPct val="80000"/>
              </a:lnSpc>
            </a:pPr>
            <a:r>
              <a:rPr lang="en-US" sz="2400" dirty="0">
                <a:solidFill>
                  <a:srgbClr val="AB1B27"/>
                </a:solidFill>
              </a:rPr>
              <a:t>Tort $ Premiums</a:t>
            </a:r>
          </a:p>
        </p:txBody>
      </p:sp>
      <p:sp>
        <p:nvSpPr>
          <p:cNvPr id="9" name="TextBox 8">
            <a:extLst>
              <a:ext uri="{FF2B5EF4-FFF2-40B4-BE49-F238E27FC236}">
                <a16:creationId xmlns:a16="http://schemas.microsoft.com/office/drawing/2014/main" id="{8D6CB777-8FA7-C744-A1BE-86EC4C0F4DC1}"/>
              </a:ext>
            </a:extLst>
          </p:cNvPr>
          <p:cNvSpPr txBox="1"/>
          <p:nvPr/>
        </p:nvSpPr>
        <p:spPr>
          <a:xfrm>
            <a:off x="4378036" y="7051964"/>
            <a:ext cx="184731" cy="400110"/>
          </a:xfrm>
          <a:prstGeom prst="rect">
            <a:avLst/>
          </a:prstGeom>
          <a:noFill/>
        </p:spPr>
        <p:txBody>
          <a:bodyPr wrap="none" rtlCol="0">
            <a:spAutoFit/>
          </a:bodyPr>
          <a:lstStyle/>
          <a:p>
            <a:endParaRPr lang="en-US" dirty="0">
              <a:latin typeface="Wingdings" pitchFamily="2" charset="2"/>
            </a:endParaRPr>
          </a:p>
        </p:txBody>
      </p:sp>
      <p:sp>
        <p:nvSpPr>
          <p:cNvPr id="15" name="Left Arrow Callout 14">
            <a:extLst>
              <a:ext uri="{FF2B5EF4-FFF2-40B4-BE49-F238E27FC236}">
                <a16:creationId xmlns:a16="http://schemas.microsoft.com/office/drawing/2014/main" id="{054004BD-F265-8B45-B8C0-8CDD8C1DBE51}"/>
              </a:ext>
            </a:extLst>
          </p:cNvPr>
          <p:cNvSpPr/>
          <p:nvPr/>
        </p:nvSpPr>
        <p:spPr>
          <a:xfrm rot="20510672">
            <a:off x="7468173" y="5070757"/>
            <a:ext cx="2475373" cy="1175921"/>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a:solidFill>
                  <a:srgbClr val="AB1B27"/>
                </a:solidFill>
              </a:rPr>
              <a:t>Better outcomes, fewer $</a:t>
            </a:r>
          </a:p>
        </p:txBody>
      </p:sp>
      <p:sp>
        <p:nvSpPr>
          <p:cNvPr id="18" name="Down Arrow 17">
            <a:extLst>
              <a:ext uri="{FF2B5EF4-FFF2-40B4-BE49-F238E27FC236}">
                <a16:creationId xmlns:a16="http://schemas.microsoft.com/office/drawing/2014/main" id="{730B5A14-1673-3340-A20E-8552BDA011EA}"/>
              </a:ext>
            </a:extLst>
          </p:cNvPr>
          <p:cNvSpPr/>
          <p:nvPr/>
        </p:nvSpPr>
        <p:spPr>
          <a:xfrm rot="20335041">
            <a:off x="9220482" y="1119432"/>
            <a:ext cx="236150" cy="404214"/>
          </a:xfrm>
          <a:prstGeom prst="downArrow">
            <a:avLst/>
          </a:prstGeom>
          <a:solidFill>
            <a:srgbClr val="B01C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AB1B27"/>
              </a:solidFill>
            </a:endParaRPr>
          </a:p>
        </p:txBody>
      </p:sp>
      <p:sp>
        <p:nvSpPr>
          <p:cNvPr id="11" name="TextBox 10">
            <a:extLst>
              <a:ext uri="{FF2B5EF4-FFF2-40B4-BE49-F238E27FC236}">
                <a16:creationId xmlns:a16="http://schemas.microsoft.com/office/drawing/2014/main" id="{A7D4E016-92BF-B442-8687-E4334F16EF93}"/>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26</a:t>
            </a:fld>
            <a:endParaRPr lang="en-US" sz="3200" dirty="0">
              <a:solidFill>
                <a:schemeClr val="bg1"/>
              </a:solidFill>
            </a:endParaRPr>
          </a:p>
        </p:txBody>
      </p:sp>
    </p:spTree>
    <p:extLst>
      <p:ext uri="{BB962C8B-B14F-4D97-AF65-F5344CB8AC3E}">
        <p14:creationId xmlns:p14="http://schemas.microsoft.com/office/powerpoint/2010/main" val="377958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21610" y="2309074"/>
            <a:ext cx="5082208" cy="3676090"/>
          </a:xfrm>
        </p:spPr>
        <p:txBody>
          <a:bodyPr anchor="t" anchorCtr="0">
            <a:noAutofit/>
          </a:bodyPr>
          <a:lstStyle/>
          <a:p>
            <a:pPr>
              <a:lnSpc>
                <a:spcPct val="80000"/>
              </a:lnSpc>
            </a:pPr>
            <a:r>
              <a:rPr lang="en-US" sz="2400" dirty="0">
                <a:solidFill>
                  <a:srgbClr val="7030A0"/>
                </a:solidFill>
              </a:rPr>
              <a:t>The League supports </a:t>
            </a:r>
            <a:r>
              <a:rPr lang="en-US" sz="2400" u="sng" dirty="0">
                <a:solidFill>
                  <a:srgbClr val="7030A0"/>
                </a:solidFill>
              </a:rPr>
              <a:t>public input </a:t>
            </a:r>
            <a:r>
              <a:rPr lang="en-US" sz="2400" dirty="0">
                <a:solidFill>
                  <a:srgbClr val="7030A0"/>
                </a:solidFill>
              </a:rPr>
              <a:t>as integral to the process </a:t>
            </a:r>
            <a:r>
              <a:rPr lang="en-US" sz="2400" u="sng" dirty="0">
                <a:solidFill>
                  <a:srgbClr val="7030A0"/>
                </a:solidFill>
              </a:rPr>
              <a:t>for determining healthcare coverage and funding</a:t>
            </a:r>
            <a:r>
              <a:rPr lang="en-US" sz="2400" dirty="0">
                <a:solidFill>
                  <a:srgbClr val="7030A0"/>
                </a:solidFill>
              </a:rPr>
              <a:t>. </a:t>
            </a:r>
            <a:br>
              <a:rPr lang="en-US" sz="2400" dirty="0">
                <a:solidFill>
                  <a:srgbClr val="7030A0"/>
                </a:solidFill>
              </a:rPr>
            </a:br>
            <a:r>
              <a:rPr lang="en-US" sz="2400" dirty="0">
                <a:solidFill>
                  <a:srgbClr val="7030A0"/>
                </a:solidFill>
              </a:rPr>
              <a:t>To participate in public discussion of health policy and to share effectively in making policy decisions, residents must be provided with </a:t>
            </a:r>
            <a:r>
              <a:rPr lang="en-US" sz="2400" u="sng" dirty="0">
                <a:solidFill>
                  <a:srgbClr val="7030A0"/>
                </a:solidFill>
              </a:rPr>
              <a:t>information on the healthcare system and on the implications of health policy decisions</a:t>
            </a:r>
            <a:r>
              <a:rPr lang="en-US" sz="2400" dirty="0">
                <a:solidFill>
                  <a:srgbClr val="7030A0"/>
                </a:solidFill>
              </a:rPr>
              <a:t>. </a:t>
            </a:r>
            <a:br>
              <a:rPr lang="en-US" dirty="0"/>
            </a:br>
            <a:r>
              <a:rPr lang="en-US" sz="2400" dirty="0">
                <a:effectLst/>
              </a:rPr>
              <a:t>. </a:t>
            </a:r>
            <a:br>
              <a:rPr lang="en-US" sz="2400" dirty="0">
                <a:effectLst/>
              </a:rPr>
            </a:br>
            <a:endParaRPr lang="en-US" sz="2400" dirty="0">
              <a:solidFill>
                <a:srgbClr val="0B50C3"/>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2ED21B49-AF11-9448-BC48-783668DC675B}"/>
              </a:ext>
            </a:extLst>
          </p:cNvPr>
          <p:cNvSpPr txBox="1"/>
          <p:nvPr/>
        </p:nvSpPr>
        <p:spPr>
          <a:xfrm>
            <a:off x="1221609" y="166249"/>
            <a:ext cx="8728736" cy="1508105"/>
          </a:xfrm>
          <a:prstGeom prst="rect">
            <a:avLst/>
          </a:prstGeom>
          <a:noFill/>
        </p:spPr>
        <p:txBody>
          <a:bodyPr wrap="none" rtlCol="0">
            <a:spAutoFit/>
          </a:bodyPr>
          <a:lstStyle/>
          <a:p>
            <a:r>
              <a:rPr lang="en-US" sz="3200" dirty="0">
                <a:solidFill>
                  <a:srgbClr val="7030A0"/>
                </a:solidFill>
              </a:rPr>
              <a:t>Proposed NYS Additions: PUBLIC PARTICIPATION</a:t>
            </a:r>
          </a:p>
          <a:p>
            <a:r>
              <a:rPr lang="en-US" sz="2800" dirty="0">
                <a:solidFill>
                  <a:srgbClr val="00B050"/>
                </a:solidFill>
              </a:rPr>
              <a:t>Current US Position: [silent] </a:t>
            </a:r>
          </a:p>
          <a:p>
            <a:endParaRPr lang="en-US" sz="3200" dirty="0">
              <a:solidFill>
                <a:srgbClr val="0B50C3"/>
              </a:solidFill>
            </a:endParaRPr>
          </a:p>
        </p:txBody>
      </p:sp>
      <p:sp>
        <p:nvSpPr>
          <p:cNvPr id="11" name="Left Arrow Callout 10">
            <a:extLst>
              <a:ext uri="{FF2B5EF4-FFF2-40B4-BE49-F238E27FC236}">
                <a16:creationId xmlns:a16="http://schemas.microsoft.com/office/drawing/2014/main" id="{A7B53D91-91FB-684B-B819-68271807B02C}"/>
              </a:ext>
            </a:extLst>
          </p:cNvPr>
          <p:cNvSpPr/>
          <p:nvPr/>
        </p:nvSpPr>
        <p:spPr>
          <a:xfrm rot="20458909">
            <a:off x="6269423" y="1684545"/>
            <a:ext cx="3371529" cy="1271953"/>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dirty="0">
                <a:solidFill>
                  <a:srgbClr val="AB1B27"/>
                </a:solidFill>
              </a:rPr>
              <a:t>Wider range of perspectives informs better decisions</a:t>
            </a:r>
          </a:p>
        </p:txBody>
      </p:sp>
      <p:sp>
        <p:nvSpPr>
          <p:cNvPr id="13" name="Left Arrow Callout 12">
            <a:extLst>
              <a:ext uri="{FF2B5EF4-FFF2-40B4-BE49-F238E27FC236}">
                <a16:creationId xmlns:a16="http://schemas.microsoft.com/office/drawing/2014/main" id="{A049382C-7492-E14B-B043-E12DBD5B75A5}"/>
              </a:ext>
            </a:extLst>
          </p:cNvPr>
          <p:cNvSpPr/>
          <p:nvPr/>
        </p:nvSpPr>
        <p:spPr>
          <a:xfrm rot="20503365">
            <a:off x="6469635" y="3544275"/>
            <a:ext cx="3115597" cy="665723"/>
          </a:xfrm>
          <a:prstGeom prst="leftArrowCallout">
            <a:avLst/>
          </a:prstGeom>
          <a:solidFill>
            <a:schemeClr val="bg1"/>
          </a:solidFill>
          <a:ln w="57150">
            <a:solidFill>
              <a:srgbClr val="AB1B27"/>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2400" dirty="0">
                <a:solidFill>
                  <a:srgbClr val="AB1B27"/>
                </a:solidFill>
              </a:rPr>
              <a:t>Transparency</a:t>
            </a:r>
          </a:p>
        </p:txBody>
      </p:sp>
      <p:sp>
        <p:nvSpPr>
          <p:cNvPr id="8" name="TextBox 7">
            <a:extLst>
              <a:ext uri="{FF2B5EF4-FFF2-40B4-BE49-F238E27FC236}">
                <a16:creationId xmlns:a16="http://schemas.microsoft.com/office/drawing/2014/main" id="{8C0FD161-5FEF-DB49-95F9-B3DFC746358F}"/>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27</a:t>
            </a:fld>
            <a:endParaRPr lang="en-US" sz="3200" dirty="0">
              <a:solidFill>
                <a:schemeClr val="bg1"/>
              </a:solidFill>
            </a:endParaRPr>
          </a:p>
        </p:txBody>
      </p:sp>
    </p:spTree>
    <p:extLst>
      <p:ext uri="{BB962C8B-B14F-4D97-AF65-F5344CB8AC3E}">
        <p14:creationId xmlns:p14="http://schemas.microsoft.com/office/powerpoint/2010/main" val="285248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524" y="304060"/>
            <a:ext cx="8307494" cy="755071"/>
          </a:xfrm>
        </p:spPr>
        <p:txBody>
          <a:bodyPr anchor="t" anchorCtr="0">
            <a:normAutofit/>
          </a:bodyPr>
          <a:lstStyle/>
          <a:p>
            <a:pPr>
              <a:spcAft>
                <a:spcPts val="1337"/>
              </a:spcAft>
            </a:pPr>
            <a:r>
              <a:rPr lang="en-US" sz="3200" dirty="0">
                <a:solidFill>
                  <a:srgbClr val="7030A0"/>
                </a:solidFill>
                <a:latin typeface="Gill Sans MT"/>
                <a:cs typeface="Gill Sans MT"/>
              </a:rPr>
              <a:t>Highlights of Proposed Additions from NYS</a:t>
            </a:r>
            <a:endParaRPr lang="en-US" sz="4000" dirty="0">
              <a:solidFill>
                <a:srgbClr val="7030A0"/>
              </a:solidFill>
              <a:latin typeface="Gill Sans MT"/>
              <a:cs typeface="Gill Sans MT"/>
            </a:endParaRPr>
          </a:p>
        </p:txBody>
      </p:sp>
      <p:sp>
        <p:nvSpPr>
          <p:cNvPr id="3" name="Subtitle 2"/>
          <p:cNvSpPr>
            <a:spLocks noGrp="1"/>
          </p:cNvSpPr>
          <p:nvPr>
            <p:ph type="subTitle" idx="1"/>
          </p:nvPr>
        </p:nvSpPr>
        <p:spPr>
          <a:xfrm>
            <a:off x="466928" y="1471479"/>
            <a:ext cx="9511005" cy="5944686"/>
          </a:xfrm>
        </p:spPr>
        <p:txBody>
          <a:bodyPr>
            <a:noAutofit/>
          </a:bodyPr>
          <a:lstStyle/>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Protecting the vulnerable — and public health</a:t>
            </a:r>
          </a:p>
          <a:p>
            <a:pPr marL="1277728" indent="-457200">
              <a:lnSpc>
                <a:spcPct val="90000"/>
              </a:lnSpc>
              <a:spcAft>
                <a:spcPts val="500"/>
              </a:spcAft>
              <a:buClr>
                <a:srgbClr val="0B50C3"/>
              </a:buClr>
              <a:buFont typeface="+mj-lt"/>
              <a:buAutoNum type="arabicPeriod"/>
              <a:tabLst>
                <a:tab pos="2093760" algn="l"/>
                <a:tab pos="2603053" algn="l"/>
              </a:tabLst>
            </a:pPr>
            <a:r>
              <a:rPr lang="en-US" dirty="0">
                <a:solidFill>
                  <a:srgbClr val="7030A0"/>
                </a:solidFill>
              </a:rPr>
              <a:t>Expanded delivery options (e.g., telemedicine) while providing “standard of care” tests and treatments</a:t>
            </a:r>
          </a:p>
          <a:p>
            <a:pPr marL="1277728" indent="-457200">
              <a:lnSpc>
                <a:spcPct val="90000"/>
              </a:lnSpc>
              <a:spcAft>
                <a:spcPts val="500"/>
              </a:spcAft>
              <a:buClr>
                <a:srgbClr val="0B50C3"/>
              </a:buClr>
              <a:buFont typeface="+mj-lt"/>
              <a:buAutoNum type="arabicPeriod"/>
              <a:tabLst>
                <a:tab pos="2093760" algn="l"/>
                <a:tab pos="2603053" algn="l"/>
              </a:tabLst>
            </a:pPr>
            <a:r>
              <a:rPr lang="en-US" dirty="0">
                <a:solidFill>
                  <a:srgbClr val="7030A0"/>
                </a:solidFill>
              </a:rPr>
              <a:t>Separating healthcare access from employment status</a:t>
            </a:r>
          </a:p>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“Safe staffing”—  for staff &amp; patient safety</a:t>
            </a:r>
          </a:p>
          <a:p>
            <a:pPr marL="1277728" indent="-457200">
              <a:lnSpc>
                <a:spcPct val="90000"/>
              </a:lnSpc>
              <a:spcBef>
                <a:spcPts val="0"/>
              </a:spcBef>
              <a:spcAft>
                <a:spcPts val="500"/>
              </a:spcAft>
              <a:buClr>
                <a:srgbClr val="0B50C3"/>
              </a:buClr>
              <a:buFont typeface="+mj-lt"/>
              <a:buAutoNum type="arabicPeriod"/>
              <a:tabLst>
                <a:tab pos="2093760" algn="l"/>
                <a:tab pos="2603053" algn="l"/>
              </a:tabLst>
            </a:pPr>
            <a:r>
              <a:rPr lang="en-US" dirty="0">
                <a:solidFill>
                  <a:srgbClr val="7030A0"/>
                </a:solidFill>
              </a:rPr>
              <a:t>Patients, family, providers decide health care</a:t>
            </a:r>
          </a:p>
          <a:p>
            <a:pPr marL="1294205" indent="-51435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Cost-controls require evidence of reduced total costs and not exacerbate disparities in outcomes</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Single-payer concept as viable, desirable for achieving LWV goals: affordable, equitable, universal HC</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States can enact universal HC until Congress does</a:t>
            </a:r>
          </a:p>
          <a:p>
            <a:pPr marL="1237055" indent="-457200">
              <a:lnSpc>
                <a:spcPct val="90000"/>
              </a:lnSpc>
              <a:spcBef>
                <a:spcPts val="0"/>
              </a:spcBef>
              <a:spcAft>
                <a:spcPts val="500"/>
              </a:spcAft>
              <a:buClr>
                <a:srgbClr val="0B50C3"/>
              </a:buClr>
              <a:buFont typeface="+mj-lt"/>
              <a:buAutoNum type="arabicPeriod" startAt="6"/>
              <a:tabLst>
                <a:tab pos="2093760" algn="l"/>
                <a:tab pos="2603053" algn="l"/>
              </a:tabLst>
            </a:pPr>
            <a:r>
              <a:rPr lang="en-US" dirty="0">
                <a:solidFill>
                  <a:srgbClr val="7030A0"/>
                </a:solidFill>
              </a:rPr>
              <a:t>Regular assessment and transparent administration</a:t>
            </a:r>
          </a:p>
          <a:p>
            <a:pPr marL="1258590" lvl="1">
              <a:lnSpc>
                <a:spcPct val="90000"/>
              </a:lnSpc>
              <a:spcBef>
                <a:spcPts val="0"/>
              </a:spcBef>
              <a:spcAft>
                <a:spcPts val="0"/>
              </a:spcAft>
              <a:buClr>
                <a:srgbClr val="0B50C3"/>
              </a:buClr>
              <a:tabLst>
                <a:tab pos="2093760" algn="l"/>
                <a:tab pos="2603053" algn="l"/>
              </a:tabLst>
            </a:pPr>
            <a:endParaRPr lang="en-US" sz="2900" dirty="0">
              <a:solidFill>
                <a:srgbClr val="7030A0"/>
              </a:solidFill>
            </a:endParaRPr>
          </a:p>
          <a:p>
            <a:pPr marL="1258590" lvl="1">
              <a:lnSpc>
                <a:spcPct val="90000"/>
              </a:lnSpc>
              <a:spcBef>
                <a:spcPts val="0"/>
              </a:spcBef>
              <a:spcAft>
                <a:spcPts val="0"/>
              </a:spcAft>
              <a:buClr>
                <a:srgbClr val="0B50C3"/>
              </a:buClr>
              <a:tabLst>
                <a:tab pos="2093760" algn="l"/>
                <a:tab pos="2603053" algn="l"/>
              </a:tabLst>
            </a:pPr>
            <a:endParaRPr lang="en-US" sz="2900" dirty="0">
              <a:solidFill>
                <a:srgbClr val="7030A0"/>
              </a:solidFill>
            </a:endParaRPr>
          </a:p>
          <a:p>
            <a:pPr marL="2033636" lvl="2" indent="-509292" algn="l">
              <a:lnSpc>
                <a:spcPct val="90000"/>
              </a:lnSpc>
              <a:spcBef>
                <a:spcPts val="0"/>
              </a:spcBef>
              <a:spcAft>
                <a:spcPts val="0"/>
              </a:spcAft>
              <a:buClr>
                <a:srgbClr val="0B50C3"/>
              </a:buClr>
              <a:buFont typeface="Wingdings" charset="2"/>
              <a:buChar char="v"/>
              <a:tabLst>
                <a:tab pos="2093760" algn="l"/>
                <a:tab pos="2603053" algn="l"/>
              </a:tabLst>
            </a:pPr>
            <a:endParaRPr lang="en-US" sz="2900" dirty="0">
              <a:solidFill>
                <a:srgbClr val="7030A0"/>
              </a:solidFill>
            </a:endParaRPr>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17250" y="3409"/>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9" name="Slide Number Placeholder 1"/>
          <p:cNvSpPr>
            <a:spLocks noGrp="1"/>
          </p:cNvSpPr>
          <p:nvPr>
            <p:ph type="sldNum" sz="quarter" idx="12"/>
          </p:nvPr>
        </p:nvSpPr>
        <p:spPr>
          <a:xfrm>
            <a:off x="9203765" y="7146290"/>
            <a:ext cx="774168" cy="539750"/>
          </a:xfrm>
        </p:spPr>
        <p:txBody>
          <a:bodyPr lIns="93811" tIns="46906" rIns="93811" bIns="46906"/>
          <a:lstStyle/>
          <a:p>
            <a:fld id="{D2E156E8-9BA7-6D44-A391-533915B7C660}" type="slidenum">
              <a:rPr lang="en-US" smtClean="0"/>
              <a:t>28</a:t>
            </a:fld>
            <a:endParaRPr lang="en-US" dirty="0"/>
          </a:p>
        </p:txBody>
      </p:sp>
      <p:sp>
        <p:nvSpPr>
          <p:cNvPr id="7" name="TextBox 6">
            <a:extLst>
              <a:ext uri="{FF2B5EF4-FFF2-40B4-BE49-F238E27FC236}">
                <a16:creationId xmlns:a16="http://schemas.microsoft.com/office/drawing/2014/main" id="{6337FD2C-AC91-9D4D-9F76-AF38DE464397}"/>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28</a:t>
            </a:fld>
            <a:endParaRPr lang="en-US" sz="3200" dirty="0">
              <a:solidFill>
                <a:schemeClr val="bg1"/>
              </a:solidFill>
            </a:endParaRPr>
          </a:p>
        </p:txBody>
      </p:sp>
    </p:spTree>
    <p:extLst>
      <p:ext uri="{BB962C8B-B14F-4D97-AF65-F5344CB8AC3E}">
        <p14:creationId xmlns:p14="http://schemas.microsoft.com/office/powerpoint/2010/main" val="370148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87844" y="443252"/>
            <a:ext cx="8407594" cy="866139"/>
          </a:xfrm>
          <a:prstGeom prst="rect">
            <a:avLst/>
          </a:prstGeom>
          <a:noFill/>
        </p:spPr>
        <p:txBody>
          <a:bodyPr wrap="square" lIns="101858" tIns="50929" rIns="101858" bIns="50929" rtlCol="0">
            <a:spAutoFit/>
          </a:bodyPr>
          <a:lstStyle/>
          <a:p>
            <a:pPr>
              <a:lnSpc>
                <a:spcPct val="80000"/>
              </a:lnSpc>
            </a:pPr>
            <a:r>
              <a:rPr lang="en-US" sz="3100" dirty="0">
                <a:solidFill>
                  <a:srgbClr val="0B50C3"/>
                </a:solidFill>
              </a:rPr>
              <a:t>2019: Marginalized Americans (of color, rural, poor) got less healthcare, died 7-9 years younger than G7</a:t>
            </a:r>
          </a:p>
        </p:txBody>
      </p:sp>
      <p:sp>
        <p:nvSpPr>
          <p:cNvPr id="9" name="Rectangle 8"/>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6" name="Rectangle 5"/>
          <p:cNvSpPr/>
          <p:nvPr/>
        </p:nvSpPr>
        <p:spPr>
          <a:xfrm>
            <a:off x="-17250" y="2457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grpSp>
        <p:nvGrpSpPr>
          <p:cNvPr id="17" name="Group 16">
            <a:extLst>
              <a:ext uri="{FF2B5EF4-FFF2-40B4-BE49-F238E27FC236}">
                <a16:creationId xmlns:a16="http://schemas.microsoft.com/office/drawing/2014/main" id="{33D016DE-DA84-5644-B389-BBE4017B8B36}"/>
              </a:ext>
            </a:extLst>
          </p:cNvPr>
          <p:cNvGrpSpPr/>
          <p:nvPr/>
        </p:nvGrpSpPr>
        <p:grpSpPr>
          <a:xfrm>
            <a:off x="1653927" y="1898023"/>
            <a:ext cx="7948930" cy="4853771"/>
            <a:chOff x="1066800" y="1734281"/>
            <a:chExt cx="7226300" cy="4412519"/>
          </a:xfrm>
        </p:grpSpPr>
        <p:cxnSp>
          <p:nvCxnSpPr>
            <p:cNvPr id="18" name="Straight Connector 17">
              <a:extLst>
                <a:ext uri="{FF2B5EF4-FFF2-40B4-BE49-F238E27FC236}">
                  <a16:creationId xmlns:a16="http://schemas.microsoft.com/office/drawing/2014/main" id="{219CE170-00D9-6646-B1F4-F014174DFC46}"/>
                </a:ext>
              </a:extLst>
            </p:cNvPr>
            <p:cNvCxnSpPr/>
            <p:nvPr/>
          </p:nvCxnSpPr>
          <p:spPr>
            <a:xfrm>
              <a:off x="2375841" y="2719541"/>
              <a:ext cx="2779059"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8610F38-4AE0-8F4F-92A9-5AE1FFBA25B0}"/>
                </a:ext>
              </a:extLst>
            </p:cNvPr>
            <p:cNvCxnSpPr/>
            <p:nvPr/>
          </p:nvCxnSpPr>
          <p:spPr>
            <a:xfrm>
              <a:off x="6559371" y="2719541"/>
              <a:ext cx="1032435" cy="8627"/>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723CDB-5815-0145-B823-1D68F46C33EB}"/>
                </a:ext>
              </a:extLst>
            </p:cNvPr>
            <p:cNvCxnSpPr/>
            <p:nvPr/>
          </p:nvCxnSpPr>
          <p:spPr>
            <a:xfrm>
              <a:off x="6252870" y="2850371"/>
              <a:ext cx="954618"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545A1DE-3DCC-D440-9186-BB37A2E68AE9}"/>
                </a:ext>
              </a:extLst>
            </p:cNvPr>
            <p:cNvCxnSpPr/>
            <p:nvPr/>
          </p:nvCxnSpPr>
          <p:spPr>
            <a:xfrm>
              <a:off x="3537112" y="2844767"/>
              <a:ext cx="1131006"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68FC303-7D9C-F44B-9A5B-6578E82C02BD}"/>
                </a:ext>
              </a:extLst>
            </p:cNvPr>
            <p:cNvCxnSpPr/>
            <p:nvPr/>
          </p:nvCxnSpPr>
          <p:spPr>
            <a:xfrm>
              <a:off x="3327400" y="2851323"/>
              <a:ext cx="1327918" cy="0"/>
            </a:xfrm>
            <a:prstGeom prst="line">
              <a:avLst/>
            </a:prstGeom>
            <a:ln w="57150" cmpd="sng">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87FDDE0-7FA2-2247-99DB-3B24DC4855DC}"/>
                </a:ext>
              </a:extLst>
            </p:cNvPr>
            <p:cNvCxnSpPr/>
            <p:nvPr/>
          </p:nvCxnSpPr>
          <p:spPr>
            <a:xfrm>
              <a:off x="6206174" y="2834383"/>
              <a:ext cx="1327918" cy="0"/>
            </a:xfrm>
            <a:prstGeom prst="line">
              <a:avLst/>
            </a:prstGeom>
            <a:ln w="57150" cmpd="sng">
              <a:solidFill>
                <a:srgbClr val="FFFFFF"/>
              </a:solidFill>
              <a:prstDash val="sysDash"/>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17F1D31-1DAB-9D4C-9D00-8C116E44BADE}"/>
                </a:ext>
              </a:extLst>
            </p:cNvPr>
            <p:cNvSpPr/>
            <p:nvPr/>
          </p:nvSpPr>
          <p:spPr>
            <a:xfrm>
              <a:off x="1066800" y="1734281"/>
              <a:ext cx="7226300" cy="3891819"/>
            </a:xfrm>
            <a:prstGeom prst="rect">
              <a:avLst/>
            </a:prstGeom>
            <a:solidFill>
              <a:srgbClr val="0028F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cxnSp>
          <p:nvCxnSpPr>
            <p:cNvPr id="28" name="Straight Connector 27">
              <a:extLst>
                <a:ext uri="{FF2B5EF4-FFF2-40B4-BE49-F238E27FC236}">
                  <a16:creationId xmlns:a16="http://schemas.microsoft.com/office/drawing/2014/main" id="{5C77ED55-BFB4-5F4A-A786-023AD3A42763}"/>
                </a:ext>
              </a:extLst>
            </p:cNvPr>
            <p:cNvCxnSpPr/>
            <p:nvPr/>
          </p:nvCxnSpPr>
          <p:spPr>
            <a:xfrm>
              <a:off x="6853591" y="240820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223E3E2-E174-CB4C-9769-E4BF5BDEF326}"/>
                </a:ext>
              </a:extLst>
            </p:cNvPr>
            <p:cNvCxnSpPr/>
            <p:nvPr/>
          </p:nvCxnSpPr>
          <p:spPr>
            <a:xfrm>
              <a:off x="1066800" y="2286000"/>
              <a:ext cx="7226300" cy="0"/>
            </a:xfrm>
            <a:prstGeom prst="line">
              <a:avLst/>
            </a:prstGeom>
            <a:ln w="5715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8606AF1-578B-334C-B733-47B6DCD397AA}"/>
                </a:ext>
              </a:extLst>
            </p:cNvPr>
            <p:cNvSpPr txBox="1"/>
            <p:nvPr/>
          </p:nvSpPr>
          <p:spPr>
            <a:xfrm>
              <a:off x="3314259" y="1734281"/>
              <a:ext cx="3863762" cy="514826"/>
            </a:xfrm>
            <a:prstGeom prst="rect">
              <a:avLst/>
            </a:prstGeom>
            <a:solidFill>
              <a:srgbClr val="0028FC"/>
            </a:solidFill>
          </p:spPr>
          <p:txBody>
            <a:bodyPr wrap="none" rtlCol="0">
              <a:spAutoFit/>
            </a:bodyPr>
            <a:lstStyle/>
            <a:p>
              <a:r>
                <a:rPr lang="en-US" sz="3080" b="1" dirty="0">
                  <a:solidFill>
                    <a:schemeClr val="bg1"/>
                  </a:solidFill>
                </a:rPr>
                <a:t>G7 Average 81.9 years</a:t>
              </a:r>
            </a:p>
          </p:txBody>
        </p:sp>
        <p:sp>
          <p:nvSpPr>
            <p:cNvPr id="31" name="Rectangle 30">
              <a:extLst>
                <a:ext uri="{FF2B5EF4-FFF2-40B4-BE49-F238E27FC236}">
                  <a16:creationId xmlns:a16="http://schemas.microsoft.com/office/drawing/2014/main" id="{CFACA248-B498-4245-B315-706A4409887F}"/>
                </a:ext>
              </a:extLst>
            </p:cNvPr>
            <p:cNvSpPr/>
            <p:nvPr/>
          </p:nvSpPr>
          <p:spPr>
            <a:xfrm>
              <a:off x="2298700" y="2781300"/>
              <a:ext cx="1028700" cy="3098800"/>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80" b="1" dirty="0">
                  <a:solidFill>
                    <a:srgbClr val="0000FF"/>
                  </a:solidFill>
                  <a:effectLst>
                    <a:outerShdw blurRad="50800" dist="38100" dir="2700000" algn="tl" rotWithShape="0">
                      <a:srgbClr val="000000">
                        <a:alpha val="43000"/>
                      </a:srgbClr>
                    </a:outerShdw>
                  </a:effectLst>
                </a:rPr>
                <a:t>78.5</a:t>
              </a:r>
            </a:p>
          </p:txBody>
        </p:sp>
        <p:sp>
          <p:nvSpPr>
            <p:cNvPr id="32" name="Rectangle 31">
              <a:extLst>
                <a:ext uri="{FF2B5EF4-FFF2-40B4-BE49-F238E27FC236}">
                  <a16:creationId xmlns:a16="http://schemas.microsoft.com/office/drawing/2014/main" id="{BCBE27DE-7786-6549-B2B8-C77561160D60}"/>
                </a:ext>
              </a:extLst>
            </p:cNvPr>
            <p:cNvSpPr/>
            <p:nvPr/>
          </p:nvSpPr>
          <p:spPr>
            <a:xfrm>
              <a:off x="4127500" y="3162300"/>
              <a:ext cx="1028700" cy="2717800"/>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80" b="1" dirty="0">
                  <a:solidFill>
                    <a:srgbClr val="0000FF"/>
                  </a:solidFill>
                  <a:effectLst>
                    <a:outerShdw blurRad="50800" dist="38100" dir="2700000" algn="tl" rotWithShape="0">
                      <a:srgbClr val="000000">
                        <a:alpha val="43000"/>
                      </a:srgbClr>
                    </a:outerShdw>
                  </a:effectLst>
                </a:rPr>
                <a:t>74.9</a:t>
              </a:r>
            </a:p>
          </p:txBody>
        </p:sp>
        <p:sp>
          <p:nvSpPr>
            <p:cNvPr id="33" name="Rectangle 32">
              <a:extLst>
                <a:ext uri="{FF2B5EF4-FFF2-40B4-BE49-F238E27FC236}">
                  <a16:creationId xmlns:a16="http://schemas.microsoft.com/office/drawing/2014/main" id="{E4A8B63B-AD5A-F542-A6D9-E5901F532A81}"/>
                </a:ext>
              </a:extLst>
            </p:cNvPr>
            <p:cNvSpPr/>
            <p:nvPr/>
          </p:nvSpPr>
          <p:spPr>
            <a:xfrm>
              <a:off x="5765800" y="3632635"/>
              <a:ext cx="1028700" cy="2222064"/>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80" b="1" dirty="0">
                  <a:solidFill>
                    <a:srgbClr val="0000FF"/>
                  </a:solidFill>
                  <a:effectLst>
                    <a:outerShdw blurRad="50800" dist="38100" dir="2700000" algn="tl" rotWithShape="0">
                      <a:srgbClr val="000000">
                        <a:alpha val="43000"/>
                      </a:srgbClr>
                    </a:outerShdw>
                  </a:effectLst>
                </a:rPr>
                <a:t>71.8</a:t>
              </a:r>
            </a:p>
          </p:txBody>
        </p:sp>
        <p:sp>
          <p:nvSpPr>
            <p:cNvPr id="34" name="Rectangle 33">
              <a:extLst>
                <a:ext uri="{FF2B5EF4-FFF2-40B4-BE49-F238E27FC236}">
                  <a16:creationId xmlns:a16="http://schemas.microsoft.com/office/drawing/2014/main" id="{0099631E-4E8A-2F45-9E59-6C0AA2396B6F}"/>
                </a:ext>
              </a:extLst>
            </p:cNvPr>
            <p:cNvSpPr/>
            <p:nvPr/>
          </p:nvSpPr>
          <p:spPr>
            <a:xfrm>
              <a:off x="1066800" y="5473700"/>
              <a:ext cx="7226300" cy="6731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35" name="TextBox 34">
              <a:extLst>
                <a:ext uri="{FF2B5EF4-FFF2-40B4-BE49-F238E27FC236}">
                  <a16:creationId xmlns:a16="http://schemas.microsoft.com/office/drawing/2014/main" id="{CE76ECC4-A6CF-CC40-846F-159B20D07EB9}"/>
                </a:ext>
              </a:extLst>
            </p:cNvPr>
            <p:cNvSpPr txBox="1"/>
            <p:nvPr/>
          </p:nvSpPr>
          <p:spPr>
            <a:xfrm>
              <a:off x="5646529" y="5499100"/>
              <a:ext cx="1268122" cy="625579"/>
            </a:xfrm>
            <a:prstGeom prst="rect">
              <a:avLst/>
            </a:prstGeom>
            <a:noFill/>
            <a:ln>
              <a:noFill/>
            </a:ln>
          </p:spPr>
          <p:txBody>
            <a:bodyPr wrap="none" rtlCol="0">
              <a:spAutoFit/>
            </a:bodyPr>
            <a:lstStyle/>
            <a:p>
              <a:pPr algn="ctr">
                <a:lnSpc>
                  <a:spcPct val="80000"/>
                </a:lnSpc>
              </a:pPr>
              <a:r>
                <a:rPr lang="en-US" sz="2420" dirty="0">
                  <a:solidFill>
                    <a:schemeClr val="bg1"/>
                  </a:solidFill>
                </a:rPr>
                <a:t>Native</a:t>
              </a:r>
            </a:p>
            <a:p>
              <a:pPr algn="ctr">
                <a:lnSpc>
                  <a:spcPct val="80000"/>
                </a:lnSpc>
              </a:pPr>
              <a:r>
                <a:rPr lang="en-US" sz="2420" dirty="0">
                  <a:solidFill>
                    <a:schemeClr val="bg1"/>
                  </a:solidFill>
                </a:rPr>
                <a:t>American</a:t>
              </a:r>
            </a:p>
          </p:txBody>
        </p:sp>
        <p:sp>
          <p:nvSpPr>
            <p:cNvPr id="36" name="TextBox 35">
              <a:extLst>
                <a:ext uri="{FF2B5EF4-FFF2-40B4-BE49-F238E27FC236}">
                  <a16:creationId xmlns:a16="http://schemas.microsoft.com/office/drawing/2014/main" id="{03923A41-D91B-1845-9968-FA6948843C30}"/>
                </a:ext>
              </a:extLst>
            </p:cNvPr>
            <p:cNvSpPr txBox="1"/>
            <p:nvPr/>
          </p:nvSpPr>
          <p:spPr>
            <a:xfrm>
              <a:off x="2022416" y="5499100"/>
              <a:ext cx="1832086" cy="625579"/>
            </a:xfrm>
            <a:prstGeom prst="rect">
              <a:avLst/>
            </a:prstGeom>
            <a:noFill/>
            <a:ln>
              <a:noFill/>
            </a:ln>
          </p:spPr>
          <p:txBody>
            <a:bodyPr wrap="none" rtlCol="0">
              <a:spAutoFit/>
            </a:bodyPr>
            <a:lstStyle/>
            <a:p>
              <a:pPr algn="ctr">
                <a:lnSpc>
                  <a:spcPct val="80000"/>
                </a:lnSpc>
              </a:pPr>
              <a:r>
                <a:rPr lang="en-US" sz="2420" dirty="0">
                  <a:solidFill>
                    <a:schemeClr val="bg1"/>
                  </a:solidFill>
                </a:rPr>
                <a:t>(White</a:t>
              </a:r>
              <a:br>
                <a:rPr lang="en-US" sz="2420" dirty="0">
                  <a:solidFill>
                    <a:schemeClr val="bg1"/>
                  </a:solidFill>
                </a:rPr>
              </a:br>
              <a:r>
                <a:rPr lang="en-US" sz="2420" dirty="0">
                  <a:solidFill>
                    <a:schemeClr val="bg1"/>
                  </a:solidFill>
                </a:rPr>
                <a:t>Non-Hispanic)</a:t>
              </a:r>
            </a:p>
          </p:txBody>
        </p:sp>
        <p:sp>
          <p:nvSpPr>
            <p:cNvPr id="37" name="TextBox 36">
              <a:extLst>
                <a:ext uri="{FF2B5EF4-FFF2-40B4-BE49-F238E27FC236}">
                  <a16:creationId xmlns:a16="http://schemas.microsoft.com/office/drawing/2014/main" id="{1F64BFB4-E5E5-D945-8188-1A1C44BE1056}"/>
                </a:ext>
              </a:extLst>
            </p:cNvPr>
            <p:cNvSpPr txBox="1"/>
            <p:nvPr/>
          </p:nvSpPr>
          <p:spPr>
            <a:xfrm>
              <a:off x="4119617" y="5499100"/>
              <a:ext cx="768275" cy="354759"/>
            </a:xfrm>
            <a:prstGeom prst="rect">
              <a:avLst/>
            </a:prstGeom>
            <a:noFill/>
          </p:spPr>
          <p:txBody>
            <a:bodyPr wrap="none" rtlCol="0">
              <a:spAutoFit/>
            </a:bodyPr>
            <a:lstStyle/>
            <a:p>
              <a:pPr algn="ctr">
                <a:lnSpc>
                  <a:spcPct val="80000"/>
                </a:lnSpc>
              </a:pPr>
              <a:r>
                <a:rPr lang="en-US" sz="2420" dirty="0">
                  <a:solidFill>
                    <a:srgbClr val="FFFFFF"/>
                  </a:solidFill>
                </a:rPr>
                <a:t>Black</a:t>
              </a:r>
            </a:p>
          </p:txBody>
        </p:sp>
        <p:sp>
          <p:nvSpPr>
            <p:cNvPr id="25" name="TextBox 24">
              <a:extLst>
                <a:ext uri="{FF2B5EF4-FFF2-40B4-BE49-F238E27FC236}">
                  <a16:creationId xmlns:a16="http://schemas.microsoft.com/office/drawing/2014/main" id="{79F764EE-4E53-F140-93C1-880506A996E0}"/>
                </a:ext>
              </a:extLst>
            </p:cNvPr>
            <p:cNvSpPr txBox="1"/>
            <p:nvPr/>
          </p:nvSpPr>
          <p:spPr>
            <a:xfrm>
              <a:off x="7544265" y="2418360"/>
              <a:ext cx="634206" cy="363736"/>
            </a:xfrm>
            <a:prstGeom prst="rect">
              <a:avLst/>
            </a:prstGeom>
            <a:solidFill>
              <a:srgbClr val="0028FC"/>
            </a:solidFill>
          </p:spPr>
          <p:txBody>
            <a:bodyPr wrap="none" rtlCol="0">
              <a:spAutoFit/>
            </a:bodyPr>
            <a:lstStyle/>
            <a:p>
              <a:r>
                <a:rPr lang="en-US" dirty="0">
                  <a:solidFill>
                    <a:schemeClr val="bg1"/>
                  </a:solidFill>
                </a:rPr>
                <a:t>2019</a:t>
              </a:r>
            </a:p>
          </p:txBody>
        </p:sp>
      </p:grpSp>
      <p:sp>
        <p:nvSpPr>
          <p:cNvPr id="3" name="TextBox 2">
            <a:extLst>
              <a:ext uri="{FF2B5EF4-FFF2-40B4-BE49-F238E27FC236}">
                <a16:creationId xmlns:a16="http://schemas.microsoft.com/office/drawing/2014/main" id="{022DCE55-7CAF-AB47-B067-2A90F152E904}"/>
              </a:ext>
            </a:extLst>
          </p:cNvPr>
          <p:cNvSpPr txBox="1"/>
          <p:nvPr/>
        </p:nvSpPr>
        <p:spPr>
          <a:xfrm>
            <a:off x="1828800" y="6927743"/>
            <a:ext cx="6476901" cy="1015663"/>
          </a:xfrm>
          <a:prstGeom prst="rect">
            <a:avLst/>
          </a:prstGeom>
          <a:noFill/>
        </p:spPr>
        <p:txBody>
          <a:bodyPr wrap="none" rtlCol="0">
            <a:spAutoFit/>
          </a:bodyPr>
          <a:lstStyle/>
          <a:p>
            <a:r>
              <a:rPr lang="en-US" dirty="0">
                <a:solidFill>
                  <a:srgbClr val="0B50C3"/>
                </a:solidFill>
              </a:rPr>
              <a:t>Sources: NCHS, HIS. OECD, CDC</a:t>
            </a:r>
          </a:p>
          <a:p>
            <a:r>
              <a:rPr lang="en-US" dirty="0">
                <a:solidFill>
                  <a:srgbClr val="0B50C3"/>
                </a:solidFill>
              </a:rPr>
              <a:t>Other G7 nations: Canada, France, Germany, Italy, Japan, UK  </a:t>
            </a:r>
          </a:p>
          <a:p>
            <a:endParaRPr lang="en-US" dirty="0"/>
          </a:p>
        </p:txBody>
      </p:sp>
      <p:cxnSp>
        <p:nvCxnSpPr>
          <p:cNvPr id="4" name="Straight Connector 3">
            <a:extLst>
              <a:ext uri="{FF2B5EF4-FFF2-40B4-BE49-F238E27FC236}">
                <a16:creationId xmlns:a16="http://schemas.microsoft.com/office/drawing/2014/main" id="{04ADBB1A-96D6-B847-84DB-92AF5EBF83FB}"/>
              </a:ext>
            </a:extLst>
          </p:cNvPr>
          <p:cNvCxnSpPr/>
          <p:nvPr/>
        </p:nvCxnSpPr>
        <p:spPr>
          <a:xfrm>
            <a:off x="1387844" y="1457325"/>
            <a:ext cx="8215013"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9AD5350-9767-0C4E-994B-AF90F55F387E}"/>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29</a:t>
            </a:fld>
            <a:endParaRPr lang="en-US" sz="3200" dirty="0">
              <a:solidFill>
                <a:schemeClr val="bg1"/>
              </a:solidFill>
            </a:endParaRPr>
          </a:p>
        </p:txBody>
      </p:sp>
    </p:spTree>
    <p:extLst>
      <p:ext uri="{BB962C8B-B14F-4D97-AF65-F5344CB8AC3E}">
        <p14:creationId xmlns:p14="http://schemas.microsoft.com/office/powerpoint/2010/main" val="312108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9091" y="2153920"/>
            <a:ext cx="8624032" cy="5486400"/>
          </a:xfrm>
        </p:spPr>
        <p:txBody>
          <a:bodyPr>
            <a:normAutofit/>
          </a:bodyPr>
          <a:lstStyle/>
          <a:p>
            <a:pPr marL="501650" algn="ctr">
              <a:spcAft>
                <a:spcPts val="1337"/>
              </a:spcAft>
              <a:buClr>
                <a:srgbClr val="0B50C3"/>
              </a:buClr>
              <a:tabLst>
                <a:tab pos="917575" algn="l"/>
                <a:tab pos="2092325" algn="l"/>
                <a:tab pos="2601913" algn="l"/>
              </a:tabLst>
            </a:pPr>
            <a:r>
              <a:rPr lang="en-US" sz="4400" dirty="0">
                <a:solidFill>
                  <a:srgbClr val="0B50C3"/>
                </a:solidFill>
              </a:rPr>
              <a:t>Put your NAME and </a:t>
            </a:r>
          </a:p>
          <a:p>
            <a:pPr marL="501650" algn="ctr">
              <a:spcAft>
                <a:spcPts val="1337"/>
              </a:spcAft>
              <a:buClr>
                <a:srgbClr val="0B50C3"/>
              </a:buClr>
              <a:tabLst>
                <a:tab pos="917575" algn="l"/>
                <a:tab pos="2092325" algn="l"/>
                <a:tab pos="2601913" algn="l"/>
              </a:tabLst>
            </a:pPr>
            <a:r>
              <a:rPr lang="en-US" sz="4400" dirty="0">
                <a:solidFill>
                  <a:srgbClr val="0B50C3"/>
                </a:solidFill>
              </a:rPr>
              <a:t>LEAGUE name </a:t>
            </a:r>
          </a:p>
          <a:p>
            <a:pPr marL="501650" algn="ctr">
              <a:spcAft>
                <a:spcPts val="1337"/>
              </a:spcAft>
              <a:buClr>
                <a:srgbClr val="0B50C3"/>
              </a:buClr>
              <a:tabLst>
                <a:tab pos="917575" algn="l"/>
                <a:tab pos="2092325" algn="l"/>
                <a:tab pos="2601913" algn="l"/>
              </a:tabLst>
            </a:pPr>
            <a:r>
              <a:rPr lang="en-US" sz="4400" dirty="0">
                <a:solidFill>
                  <a:srgbClr val="0B50C3"/>
                </a:solidFill>
              </a:rPr>
              <a:t>in the chat now</a:t>
            </a:r>
          </a:p>
          <a:p>
            <a:pPr marL="501650" algn="ctr">
              <a:spcAft>
                <a:spcPts val="1337"/>
              </a:spcAft>
              <a:buClr>
                <a:srgbClr val="0B50C3"/>
              </a:buClr>
              <a:tabLst>
                <a:tab pos="917575" algn="l"/>
                <a:tab pos="2092325" algn="l"/>
                <a:tab pos="2601913" algn="l"/>
              </a:tabLst>
            </a:pPr>
            <a:endParaRPr lang="en-US" sz="4400" dirty="0">
              <a:solidFill>
                <a:srgbClr val="0B50C3"/>
              </a:solidFill>
            </a:endParaRPr>
          </a:p>
          <a:p>
            <a:pPr marL="501650" algn="r">
              <a:spcAft>
                <a:spcPts val="1337"/>
              </a:spcAft>
              <a:buClr>
                <a:srgbClr val="0B50C3"/>
              </a:buClr>
              <a:tabLst>
                <a:tab pos="917575" algn="l"/>
                <a:tab pos="2092325" algn="l"/>
                <a:tab pos="2601913" algn="l"/>
              </a:tabLst>
            </a:pPr>
            <a:r>
              <a:rPr lang="en-US" sz="4400" dirty="0">
                <a:solidFill>
                  <a:srgbClr val="0B50C3"/>
                </a:solidFill>
              </a:rPr>
              <a:t>Thank you.</a:t>
            </a:r>
          </a:p>
          <a:p>
            <a:pPr marL="536313">
              <a:spcBef>
                <a:spcPts val="0"/>
              </a:spcBef>
              <a:spcAft>
                <a:spcPts val="1337"/>
              </a:spcAft>
              <a:buClr>
                <a:srgbClr val="0B50C3"/>
              </a:buClr>
              <a:tabLst>
                <a:tab pos="2093760" algn="l"/>
                <a:tab pos="2603053" algn="l"/>
              </a:tabLst>
            </a:pPr>
            <a:endParaRPr lang="en-US" sz="2800" dirty="0"/>
          </a:p>
          <a:p>
            <a:pPr marL="1045608" indent="-509292">
              <a:spcBef>
                <a:spcPts val="0"/>
              </a:spcBef>
              <a:spcAft>
                <a:spcPts val="1337"/>
              </a:spcAft>
              <a:buClr>
                <a:srgbClr val="0B50C3"/>
              </a:buClr>
              <a:buFont typeface="Wingdings" charset="2"/>
              <a:buChar char="u"/>
              <a:tabLst>
                <a:tab pos="2093760" algn="l"/>
                <a:tab pos="2603053" algn="l"/>
              </a:tabLst>
            </a:pPr>
            <a:endParaRPr lang="en-US" sz="2800" dirty="0"/>
          </a:p>
          <a:p>
            <a:pPr marL="2033636" lvl="2" indent="-509292" algn="l">
              <a:spcBef>
                <a:spcPts val="0"/>
              </a:spcBef>
              <a:spcAft>
                <a:spcPts val="1337"/>
              </a:spcAft>
              <a:buClr>
                <a:srgbClr val="0B50C3"/>
              </a:buClr>
              <a:buFont typeface="Wingdings" charset="2"/>
              <a:buChar char="v"/>
              <a:tabLst>
                <a:tab pos="2093760" algn="l"/>
                <a:tab pos="2603053" algn="l"/>
              </a:tabLst>
            </a:pPr>
            <a:endParaRPr lang="en-US" sz="2800" dirty="0"/>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336972"/>
            <a:ext cx="8307494" cy="1190417"/>
          </a:xfrm>
        </p:spPr>
        <p:txBody>
          <a:bodyPr anchor="t" anchorCtr="0">
            <a:normAutofit/>
          </a:bodyPr>
          <a:lstStyle/>
          <a:p>
            <a:pPr>
              <a:spcAft>
                <a:spcPts val="1337"/>
              </a:spcAft>
            </a:pPr>
            <a:r>
              <a:rPr lang="en-US" sz="4800" dirty="0">
                <a:solidFill>
                  <a:srgbClr val="0B50C3"/>
                </a:solidFill>
                <a:latin typeface="Gill Sans MT"/>
                <a:cs typeface="Gill Sans MT"/>
              </a:rPr>
              <a:t>Please</a:t>
            </a:r>
          </a:p>
        </p:txBody>
      </p:sp>
      <p:sp>
        <p:nvSpPr>
          <p:cNvPr id="5" name="Rectangle 4"/>
          <p:cNvSpPr/>
          <p:nvPr/>
        </p:nvSpPr>
        <p:spPr>
          <a:xfrm>
            <a:off x="0" y="25400"/>
            <a:ext cx="115743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fld id="{651FC063-5EA9-49AF-AFAF-D68C9E82B23B}" type="slidenum">
              <a:rPr lang="en-US" sz="3200"/>
              <a:pPr algn="ctr"/>
              <a:t>3</a:t>
            </a:fld>
            <a:endParaRPr lang="en-US" sz="3200" dirty="0"/>
          </a:p>
        </p:txBody>
      </p:sp>
    </p:spTree>
    <p:extLst>
      <p:ext uri="{BB962C8B-B14F-4D97-AF65-F5344CB8AC3E}">
        <p14:creationId xmlns:p14="http://schemas.microsoft.com/office/powerpoint/2010/main" val="209456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itle 1">
            <a:extLst>
              <a:ext uri="{FF2B5EF4-FFF2-40B4-BE49-F238E27FC236}">
                <a16:creationId xmlns:a16="http://schemas.microsoft.com/office/drawing/2014/main" id="{B47DE102-3486-354C-B2C1-DA094179FFB8}"/>
              </a:ext>
            </a:extLst>
          </p:cNvPr>
          <p:cNvSpPr txBox="1">
            <a:spLocks/>
          </p:cNvSpPr>
          <p:nvPr/>
        </p:nvSpPr>
        <p:spPr>
          <a:xfrm>
            <a:off x="1437524" y="302190"/>
            <a:ext cx="8307494" cy="854113"/>
          </a:xfrm>
          <a:prstGeom prst="rect">
            <a:avLst/>
          </a:prstGeom>
          <a:ln>
            <a:noFill/>
          </a:ln>
        </p:spPr>
        <p:txBody>
          <a:bodyPr lIns="101858" tIns="50929" rIns="101858" bIns="50929" anchor="t" anchorCtr="0">
            <a:normAutofit fontScale="92500" lnSpcReduction="20000"/>
          </a:bodyPr>
          <a:lstStyle>
            <a:lvl1pPr algn="l" rtl="0" eaLnBrk="1" latinLnBrk="0" hangingPunct="1">
              <a:spcBef>
                <a:spcPct val="0"/>
              </a:spcBef>
              <a:buNone/>
              <a:defRPr kumimoji="0" sz="3600" kern="1200">
                <a:solidFill>
                  <a:srgbClr val="0B50C3"/>
                </a:solidFill>
                <a:effectLst>
                  <a:outerShdw blurRad="50000" dist="30000" dir="5400000" algn="tl" rotWithShape="0">
                    <a:srgbClr val="000000">
                      <a:alpha val="30000"/>
                    </a:srgbClr>
                  </a:outerShdw>
                </a:effectLst>
                <a:latin typeface="+mj-lt"/>
                <a:ea typeface="+mj-ea"/>
                <a:cs typeface="+mj-cs"/>
              </a:defRPr>
            </a:lvl1pPr>
            <a:extLst/>
          </a:lstStyle>
          <a:p>
            <a:pPr algn="ctr" defTabSz="914400">
              <a:spcAft>
                <a:spcPts val="1337"/>
              </a:spcAft>
            </a:pPr>
            <a:r>
              <a:rPr lang="en-US" sz="3200" dirty="0">
                <a:latin typeface="Gill Sans MT"/>
                <a:cs typeface="Gill Sans MT"/>
              </a:rPr>
              <a:t>Pandemic: US healthcare inequities became more </a:t>
            </a:r>
            <a:r>
              <a:rPr lang="en-US" sz="3200" dirty="0">
                <a:cs typeface="Gill Sans MT"/>
              </a:rPr>
              <a:t>visible and exacerbated </a:t>
            </a:r>
            <a:r>
              <a:rPr lang="en-US" sz="3200" dirty="0">
                <a:latin typeface="Gill Sans MT"/>
                <a:cs typeface="Gill Sans MT"/>
              </a:rPr>
              <a:t>relative to peer countries </a:t>
            </a:r>
            <a:endParaRPr lang="en-US" sz="4000" dirty="0">
              <a:latin typeface="Gill Sans MT"/>
              <a:cs typeface="Gill Sans MT"/>
            </a:endParaRPr>
          </a:p>
        </p:txBody>
      </p:sp>
      <p:pic>
        <p:nvPicPr>
          <p:cNvPr id="11" name="Picture 10">
            <a:extLst>
              <a:ext uri="{FF2B5EF4-FFF2-40B4-BE49-F238E27FC236}">
                <a16:creationId xmlns:a16="http://schemas.microsoft.com/office/drawing/2014/main" id="{B1E767B3-113C-7745-B6C8-F1C33355AA8E}"/>
              </a:ext>
            </a:extLst>
          </p:cNvPr>
          <p:cNvPicPr>
            <a:picLocks noChangeAspect="1"/>
          </p:cNvPicPr>
          <p:nvPr/>
        </p:nvPicPr>
        <p:blipFill rotWithShape="1">
          <a:blip r:embed="rId3"/>
          <a:srcRect t="14659"/>
          <a:stretch/>
        </p:blipFill>
        <p:spPr>
          <a:xfrm>
            <a:off x="1113136" y="2454000"/>
            <a:ext cx="8956270" cy="3050691"/>
          </a:xfrm>
          <a:prstGeom prst="rect">
            <a:avLst/>
          </a:prstGeom>
        </p:spPr>
      </p:pic>
      <p:pic>
        <p:nvPicPr>
          <p:cNvPr id="13" name="Picture 12">
            <a:extLst>
              <a:ext uri="{FF2B5EF4-FFF2-40B4-BE49-F238E27FC236}">
                <a16:creationId xmlns:a16="http://schemas.microsoft.com/office/drawing/2014/main" id="{C677682E-4AF6-4E43-B328-2E3C5172C3F1}"/>
              </a:ext>
            </a:extLst>
          </p:cNvPr>
          <p:cNvPicPr>
            <a:picLocks noChangeAspect="1"/>
          </p:cNvPicPr>
          <p:nvPr/>
        </p:nvPicPr>
        <p:blipFill>
          <a:blip r:embed="rId4"/>
          <a:stretch>
            <a:fillRect/>
          </a:stretch>
        </p:blipFill>
        <p:spPr>
          <a:xfrm>
            <a:off x="1245703" y="6702013"/>
            <a:ext cx="8859355" cy="703502"/>
          </a:xfrm>
          <a:prstGeom prst="rect">
            <a:avLst/>
          </a:prstGeom>
        </p:spPr>
      </p:pic>
      <p:sp>
        <p:nvSpPr>
          <p:cNvPr id="14" name="TextBox 13">
            <a:extLst>
              <a:ext uri="{FF2B5EF4-FFF2-40B4-BE49-F238E27FC236}">
                <a16:creationId xmlns:a16="http://schemas.microsoft.com/office/drawing/2014/main" id="{D104AC5B-E1D8-9044-98EA-8199B8F974A4}"/>
              </a:ext>
            </a:extLst>
          </p:cNvPr>
          <p:cNvSpPr txBox="1"/>
          <p:nvPr/>
        </p:nvSpPr>
        <p:spPr>
          <a:xfrm>
            <a:off x="1513808" y="1591250"/>
            <a:ext cx="8461788" cy="830997"/>
          </a:xfrm>
          <a:prstGeom prst="rect">
            <a:avLst/>
          </a:prstGeom>
          <a:noFill/>
        </p:spPr>
        <p:txBody>
          <a:bodyPr wrap="square" rtlCol="0">
            <a:spAutoFit/>
          </a:bodyPr>
          <a:lstStyle/>
          <a:p>
            <a:pPr algn="ctr"/>
            <a:r>
              <a:rPr lang="en-US" sz="2400" dirty="0">
                <a:effectLst>
                  <a:outerShdw blurRad="50000" dist="30000" dir="5400000" algn="tl" rotWithShape="0">
                    <a:srgbClr val="000000">
                      <a:alpha val="30000"/>
                    </a:srgbClr>
                  </a:outerShdw>
                </a:effectLst>
                <a:latin typeface="Gill Sans MT"/>
                <a:ea typeface="+mj-ea"/>
              </a:rPr>
              <a:t>US life expectancy trailed peers before Covid, but the gap worsened by 50% in 2020*</a:t>
            </a:r>
          </a:p>
        </p:txBody>
      </p:sp>
      <p:sp>
        <p:nvSpPr>
          <p:cNvPr id="15" name="TextBox 14">
            <a:extLst>
              <a:ext uri="{FF2B5EF4-FFF2-40B4-BE49-F238E27FC236}">
                <a16:creationId xmlns:a16="http://schemas.microsoft.com/office/drawing/2014/main" id="{59AED683-9999-BE41-829E-F349988C37DE}"/>
              </a:ext>
            </a:extLst>
          </p:cNvPr>
          <p:cNvSpPr txBox="1"/>
          <p:nvPr/>
        </p:nvSpPr>
        <p:spPr>
          <a:xfrm>
            <a:off x="1571614" y="7358059"/>
            <a:ext cx="7637284" cy="338554"/>
          </a:xfrm>
          <a:prstGeom prst="rect">
            <a:avLst/>
          </a:prstGeom>
          <a:noFill/>
        </p:spPr>
        <p:txBody>
          <a:bodyPr wrap="none" rtlCol="0">
            <a:spAutoFit/>
          </a:bodyPr>
          <a:lstStyle/>
          <a:p>
            <a:pPr fontAlgn="base"/>
            <a:r>
              <a:rPr lang="en-US" sz="1600" i="1" dirty="0"/>
              <a:t>BMJ</a:t>
            </a:r>
            <a:r>
              <a:rPr lang="en-US" sz="1600" dirty="0"/>
              <a:t> 2021; 373 </a:t>
            </a:r>
            <a:r>
              <a:rPr lang="en-US" sz="1600" dirty="0" err="1"/>
              <a:t>doi</a:t>
            </a:r>
            <a:r>
              <a:rPr lang="en-US" sz="1600" dirty="0"/>
              <a:t>: (Published 24 June 2021) https://</a:t>
            </a:r>
            <a:r>
              <a:rPr lang="en-US" sz="1600" dirty="0" err="1"/>
              <a:t>www.bmj.com</a:t>
            </a:r>
            <a:r>
              <a:rPr lang="en-US" sz="1600" dirty="0"/>
              <a:t>/content/373/bmj.n1343</a:t>
            </a:r>
          </a:p>
        </p:txBody>
      </p:sp>
      <p:sp>
        <p:nvSpPr>
          <p:cNvPr id="16" name="TextBox 15">
            <a:extLst>
              <a:ext uri="{FF2B5EF4-FFF2-40B4-BE49-F238E27FC236}">
                <a16:creationId xmlns:a16="http://schemas.microsoft.com/office/drawing/2014/main" id="{3006DE88-463D-C544-9A3D-EC5991F2BEE3}"/>
              </a:ext>
            </a:extLst>
          </p:cNvPr>
          <p:cNvSpPr txBox="1"/>
          <p:nvPr/>
        </p:nvSpPr>
        <p:spPr>
          <a:xfrm>
            <a:off x="1385884" y="5815010"/>
            <a:ext cx="8669225" cy="830997"/>
          </a:xfrm>
          <a:prstGeom prst="rect">
            <a:avLst/>
          </a:prstGeom>
          <a:noFill/>
        </p:spPr>
        <p:txBody>
          <a:bodyPr wrap="square" rtlCol="0">
            <a:spAutoFit/>
          </a:bodyPr>
          <a:lstStyle/>
          <a:p>
            <a:r>
              <a:rPr lang="en-US" sz="1600" dirty="0"/>
              <a:t>* Russia and the US, losing 2 years of life expectancy, ranked worst and second worst among 37 countries; coming in third to fifth worst were Bulgaria, Lithuania, and Poland. Only NZ, Taiwan, and Norway increased their life expectancy.  BMJ Nov 2021: </a:t>
            </a:r>
            <a:r>
              <a:rPr lang="en-US" sz="1400" dirty="0"/>
              <a:t>https://</a:t>
            </a:r>
            <a:r>
              <a:rPr lang="en-US" sz="1400" dirty="0" err="1"/>
              <a:t>www.bmj.com</a:t>
            </a:r>
            <a:r>
              <a:rPr lang="en-US" sz="1400" dirty="0"/>
              <a:t>/content/375/bmj-2021-066768</a:t>
            </a:r>
            <a:endParaRPr lang="en-US" dirty="0"/>
          </a:p>
        </p:txBody>
      </p:sp>
      <p:sp>
        <p:nvSpPr>
          <p:cNvPr id="10" name="TextBox 9">
            <a:extLst>
              <a:ext uri="{FF2B5EF4-FFF2-40B4-BE49-F238E27FC236}">
                <a16:creationId xmlns:a16="http://schemas.microsoft.com/office/drawing/2014/main" id="{0A25D4AD-BEE9-EE42-B3B2-5EEA50DA9D9D}"/>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30</a:t>
            </a:fld>
            <a:endParaRPr lang="en-US" sz="3200" dirty="0">
              <a:solidFill>
                <a:schemeClr val="bg1"/>
              </a:solidFill>
            </a:endParaRPr>
          </a:p>
        </p:txBody>
      </p:sp>
      <p:grpSp>
        <p:nvGrpSpPr>
          <p:cNvPr id="4" name="Group 3">
            <a:extLst>
              <a:ext uri="{FF2B5EF4-FFF2-40B4-BE49-F238E27FC236}">
                <a16:creationId xmlns:a16="http://schemas.microsoft.com/office/drawing/2014/main" id="{A21A80B2-D523-414F-AF2A-F493E9247F32}"/>
              </a:ext>
            </a:extLst>
          </p:cNvPr>
          <p:cNvGrpSpPr/>
          <p:nvPr/>
        </p:nvGrpSpPr>
        <p:grpSpPr>
          <a:xfrm>
            <a:off x="2639824" y="2014910"/>
            <a:ext cx="6911675" cy="1633730"/>
            <a:chOff x="2639824" y="2014910"/>
            <a:chExt cx="6911675" cy="1633730"/>
          </a:xfrm>
        </p:grpSpPr>
        <p:sp>
          <p:nvSpPr>
            <p:cNvPr id="2" name="Down Arrow 1">
              <a:extLst>
                <a:ext uri="{FF2B5EF4-FFF2-40B4-BE49-F238E27FC236}">
                  <a16:creationId xmlns:a16="http://schemas.microsoft.com/office/drawing/2014/main" id="{49BAC704-38C4-284E-9D39-19FCEB8FE1EA}"/>
                </a:ext>
              </a:extLst>
            </p:cNvPr>
            <p:cNvSpPr/>
            <p:nvPr/>
          </p:nvSpPr>
          <p:spPr>
            <a:xfrm rot="2393778">
              <a:off x="2639824" y="2684766"/>
              <a:ext cx="239806" cy="9638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a:extLst>
                <a:ext uri="{FF2B5EF4-FFF2-40B4-BE49-F238E27FC236}">
                  <a16:creationId xmlns:a16="http://schemas.microsoft.com/office/drawing/2014/main" id="{73DBDD80-0832-CA43-A871-C000307FB87C}"/>
                </a:ext>
              </a:extLst>
            </p:cNvPr>
            <p:cNvSpPr/>
            <p:nvPr/>
          </p:nvSpPr>
          <p:spPr>
            <a:xfrm rot="18415668">
              <a:off x="7528010" y="2468675"/>
              <a:ext cx="239806" cy="9638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wn Arrow 16">
              <a:extLst>
                <a:ext uri="{FF2B5EF4-FFF2-40B4-BE49-F238E27FC236}">
                  <a16:creationId xmlns:a16="http://schemas.microsoft.com/office/drawing/2014/main" id="{D1022075-9C08-1047-8546-E29B25B49E90}"/>
                </a:ext>
              </a:extLst>
            </p:cNvPr>
            <p:cNvSpPr/>
            <p:nvPr/>
          </p:nvSpPr>
          <p:spPr>
            <a:xfrm rot="18415668">
              <a:off x="8949659" y="1938681"/>
              <a:ext cx="239806" cy="9638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12F44D6-8BF3-7B40-A0E6-7B4FF9A914A5}"/>
                </a:ext>
              </a:extLst>
            </p:cNvPr>
            <p:cNvSpPr txBox="1"/>
            <p:nvPr/>
          </p:nvSpPr>
          <p:spPr>
            <a:xfrm>
              <a:off x="3171585" y="2720051"/>
              <a:ext cx="1550539" cy="400110"/>
            </a:xfrm>
            <a:prstGeom prst="rect">
              <a:avLst/>
            </a:prstGeom>
            <a:noFill/>
          </p:spPr>
          <p:txBody>
            <a:bodyPr wrap="square" rtlCol="0">
              <a:spAutoFit/>
            </a:bodyPr>
            <a:lstStyle/>
            <a:p>
              <a:r>
                <a:rPr lang="en-US" dirty="0">
                  <a:solidFill>
                    <a:srgbClr val="FF0000"/>
                  </a:solidFill>
                </a:rPr>
                <a:t>1.9 </a:t>
              </a:r>
              <a:r>
                <a:rPr lang="en-US" dirty="0" err="1">
                  <a:solidFill>
                    <a:srgbClr val="FF0000"/>
                  </a:solidFill>
                </a:rPr>
                <a:t>yr</a:t>
              </a:r>
              <a:r>
                <a:rPr lang="en-US" dirty="0">
                  <a:solidFill>
                    <a:srgbClr val="FF0000"/>
                  </a:solidFill>
                </a:rPr>
                <a:t> gap</a:t>
              </a:r>
            </a:p>
          </p:txBody>
        </p:sp>
        <p:sp>
          <p:nvSpPr>
            <p:cNvPr id="18" name="TextBox 17">
              <a:extLst>
                <a:ext uri="{FF2B5EF4-FFF2-40B4-BE49-F238E27FC236}">
                  <a16:creationId xmlns:a16="http://schemas.microsoft.com/office/drawing/2014/main" id="{FBAD631D-E55D-414C-A8ED-76273DE661BC}"/>
                </a:ext>
              </a:extLst>
            </p:cNvPr>
            <p:cNvSpPr txBox="1"/>
            <p:nvPr/>
          </p:nvSpPr>
          <p:spPr>
            <a:xfrm>
              <a:off x="6435686" y="2503959"/>
              <a:ext cx="802210" cy="400110"/>
            </a:xfrm>
            <a:prstGeom prst="rect">
              <a:avLst/>
            </a:prstGeom>
            <a:noFill/>
          </p:spPr>
          <p:txBody>
            <a:bodyPr wrap="square" rtlCol="0">
              <a:spAutoFit/>
            </a:bodyPr>
            <a:lstStyle/>
            <a:p>
              <a:r>
                <a:rPr lang="en-US" dirty="0">
                  <a:solidFill>
                    <a:srgbClr val="FF0000"/>
                  </a:solidFill>
                </a:rPr>
                <a:t>3.5 </a:t>
              </a:r>
              <a:r>
                <a:rPr lang="en-US" dirty="0" err="1">
                  <a:solidFill>
                    <a:srgbClr val="FF0000"/>
                  </a:solidFill>
                </a:rPr>
                <a:t>yr</a:t>
              </a:r>
              <a:endParaRPr lang="en-US" dirty="0">
                <a:solidFill>
                  <a:srgbClr val="FF0000"/>
                </a:solidFill>
              </a:endParaRPr>
            </a:p>
          </p:txBody>
        </p:sp>
        <p:sp>
          <p:nvSpPr>
            <p:cNvPr id="19" name="TextBox 18">
              <a:extLst>
                <a:ext uri="{FF2B5EF4-FFF2-40B4-BE49-F238E27FC236}">
                  <a16:creationId xmlns:a16="http://schemas.microsoft.com/office/drawing/2014/main" id="{557F9283-F669-7847-ABF2-0773F6A7F0DE}"/>
                </a:ext>
              </a:extLst>
            </p:cNvPr>
            <p:cNvSpPr txBox="1"/>
            <p:nvPr/>
          </p:nvSpPr>
          <p:spPr>
            <a:xfrm>
              <a:off x="7898272" y="2014910"/>
              <a:ext cx="976664" cy="400110"/>
            </a:xfrm>
            <a:prstGeom prst="rect">
              <a:avLst/>
            </a:prstGeom>
            <a:noFill/>
          </p:spPr>
          <p:txBody>
            <a:bodyPr wrap="square" rtlCol="0">
              <a:spAutoFit/>
            </a:bodyPr>
            <a:lstStyle/>
            <a:p>
              <a:r>
                <a:rPr lang="en-US" dirty="0">
                  <a:solidFill>
                    <a:srgbClr val="FF0000"/>
                  </a:solidFill>
                </a:rPr>
                <a:t>4.7 </a:t>
              </a:r>
              <a:r>
                <a:rPr lang="en-US" dirty="0" err="1">
                  <a:solidFill>
                    <a:srgbClr val="FF0000"/>
                  </a:solidFill>
                </a:rPr>
                <a:t>yr</a:t>
              </a:r>
              <a:endParaRPr lang="en-US" dirty="0">
                <a:solidFill>
                  <a:srgbClr val="FF0000"/>
                </a:solidFill>
              </a:endParaRPr>
            </a:p>
          </p:txBody>
        </p:sp>
      </p:grpSp>
    </p:spTree>
    <p:extLst>
      <p:ext uri="{BB962C8B-B14F-4D97-AF65-F5344CB8AC3E}">
        <p14:creationId xmlns:p14="http://schemas.microsoft.com/office/powerpoint/2010/main" val="468046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6" name="Rectangle 5"/>
          <p:cNvSpPr/>
          <p:nvPr/>
        </p:nvSpPr>
        <p:spPr>
          <a:xfrm>
            <a:off x="-17250" y="2457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grpSp>
        <p:nvGrpSpPr>
          <p:cNvPr id="17" name="Group 16">
            <a:extLst>
              <a:ext uri="{FF2B5EF4-FFF2-40B4-BE49-F238E27FC236}">
                <a16:creationId xmlns:a16="http://schemas.microsoft.com/office/drawing/2014/main" id="{33D016DE-DA84-5644-B389-BBE4017B8B36}"/>
              </a:ext>
            </a:extLst>
          </p:cNvPr>
          <p:cNvGrpSpPr/>
          <p:nvPr/>
        </p:nvGrpSpPr>
        <p:grpSpPr>
          <a:xfrm>
            <a:off x="1639639" y="1840871"/>
            <a:ext cx="7948930" cy="4943740"/>
            <a:chOff x="1066800" y="1682325"/>
            <a:chExt cx="7226300" cy="4494308"/>
          </a:xfrm>
        </p:grpSpPr>
        <p:cxnSp>
          <p:nvCxnSpPr>
            <p:cNvPr id="18" name="Straight Connector 17">
              <a:extLst>
                <a:ext uri="{FF2B5EF4-FFF2-40B4-BE49-F238E27FC236}">
                  <a16:creationId xmlns:a16="http://schemas.microsoft.com/office/drawing/2014/main" id="{219CE170-00D9-6646-B1F4-F014174DFC46}"/>
                </a:ext>
              </a:extLst>
            </p:cNvPr>
            <p:cNvCxnSpPr/>
            <p:nvPr/>
          </p:nvCxnSpPr>
          <p:spPr>
            <a:xfrm>
              <a:off x="2375841" y="2719541"/>
              <a:ext cx="2779059"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8610F38-4AE0-8F4F-92A9-5AE1FFBA25B0}"/>
                </a:ext>
              </a:extLst>
            </p:cNvPr>
            <p:cNvCxnSpPr/>
            <p:nvPr/>
          </p:nvCxnSpPr>
          <p:spPr>
            <a:xfrm>
              <a:off x="6559371" y="2719541"/>
              <a:ext cx="1032435" cy="8627"/>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723CDB-5815-0145-B823-1D68F46C33EB}"/>
                </a:ext>
              </a:extLst>
            </p:cNvPr>
            <p:cNvCxnSpPr/>
            <p:nvPr/>
          </p:nvCxnSpPr>
          <p:spPr>
            <a:xfrm>
              <a:off x="6252870" y="2850371"/>
              <a:ext cx="954618"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545A1DE-3DCC-D440-9186-BB37A2E68AE9}"/>
                </a:ext>
              </a:extLst>
            </p:cNvPr>
            <p:cNvCxnSpPr/>
            <p:nvPr/>
          </p:nvCxnSpPr>
          <p:spPr>
            <a:xfrm>
              <a:off x="3537112" y="2844767"/>
              <a:ext cx="1131006" cy="0"/>
            </a:xfrm>
            <a:prstGeom prst="line">
              <a:avLst/>
            </a:prstGeom>
            <a:ln>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68FC303-7D9C-F44B-9A5B-6578E82C02BD}"/>
                </a:ext>
              </a:extLst>
            </p:cNvPr>
            <p:cNvCxnSpPr/>
            <p:nvPr/>
          </p:nvCxnSpPr>
          <p:spPr>
            <a:xfrm>
              <a:off x="3327400" y="2851323"/>
              <a:ext cx="1327918" cy="0"/>
            </a:xfrm>
            <a:prstGeom prst="line">
              <a:avLst/>
            </a:prstGeom>
            <a:ln w="57150" cmpd="sng">
              <a:solidFill>
                <a:srgbClr val="FFFFFF"/>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87FDDE0-7FA2-2247-99DB-3B24DC4855DC}"/>
                </a:ext>
              </a:extLst>
            </p:cNvPr>
            <p:cNvCxnSpPr/>
            <p:nvPr/>
          </p:nvCxnSpPr>
          <p:spPr>
            <a:xfrm>
              <a:off x="6206174" y="2834383"/>
              <a:ext cx="1327918" cy="0"/>
            </a:xfrm>
            <a:prstGeom prst="line">
              <a:avLst/>
            </a:prstGeom>
            <a:ln w="57150" cmpd="sng">
              <a:solidFill>
                <a:srgbClr val="FFFFFF"/>
              </a:solidFill>
              <a:prstDash val="sysDash"/>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17F1D31-1DAB-9D4C-9D00-8C116E44BADE}"/>
                </a:ext>
              </a:extLst>
            </p:cNvPr>
            <p:cNvSpPr/>
            <p:nvPr/>
          </p:nvSpPr>
          <p:spPr>
            <a:xfrm>
              <a:off x="1066800" y="1682325"/>
              <a:ext cx="7226300" cy="3891819"/>
            </a:xfrm>
            <a:prstGeom prst="rect">
              <a:avLst/>
            </a:prstGeom>
            <a:solidFill>
              <a:srgbClr val="0028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2</a:t>
              </a:r>
            </a:p>
          </p:txBody>
        </p:sp>
        <p:cxnSp>
          <p:nvCxnSpPr>
            <p:cNvPr id="28" name="Straight Connector 27">
              <a:extLst>
                <a:ext uri="{FF2B5EF4-FFF2-40B4-BE49-F238E27FC236}">
                  <a16:creationId xmlns:a16="http://schemas.microsoft.com/office/drawing/2014/main" id="{5C77ED55-BFB4-5F4A-A786-023AD3A42763}"/>
                </a:ext>
              </a:extLst>
            </p:cNvPr>
            <p:cNvCxnSpPr/>
            <p:nvPr/>
          </p:nvCxnSpPr>
          <p:spPr>
            <a:xfrm>
              <a:off x="6853591" y="2408201"/>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8606AF1-578B-334C-B733-47B6DCD397AA}"/>
                </a:ext>
              </a:extLst>
            </p:cNvPr>
            <p:cNvSpPr txBox="1"/>
            <p:nvPr/>
          </p:nvSpPr>
          <p:spPr>
            <a:xfrm>
              <a:off x="3314259" y="1734281"/>
              <a:ext cx="167937" cy="514826"/>
            </a:xfrm>
            <a:prstGeom prst="rect">
              <a:avLst/>
            </a:prstGeom>
            <a:solidFill>
              <a:srgbClr val="0028FC"/>
            </a:solidFill>
          </p:spPr>
          <p:txBody>
            <a:bodyPr wrap="none" rtlCol="0">
              <a:spAutoFit/>
            </a:bodyPr>
            <a:lstStyle/>
            <a:p>
              <a:endParaRPr lang="en-US" sz="3080" b="1" dirty="0">
                <a:solidFill>
                  <a:schemeClr val="bg1"/>
                </a:solidFill>
              </a:endParaRPr>
            </a:p>
          </p:txBody>
        </p:sp>
        <p:sp>
          <p:nvSpPr>
            <p:cNvPr id="31" name="Rectangle 30">
              <a:extLst>
                <a:ext uri="{FF2B5EF4-FFF2-40B4-BE49-F238E27FC236}">
                  <a16:creationId xmlns:a16="http://schemas.microsoft.com/office/drawing/2014/main" id="{CFACA248-B498-4245-B315-706A4409887F}"/>
                </a:ext>
              </a:extLst>
            </p:cNvPr>
            <p:cNvSpPr/>
            <p:nvPr/>
          </p:nvSpPr>
          <p:spPr>
            <a:xfrm>
              <a:off x="4005994" y="2862736"/>
              <a:ext cx="787137" cy="3041231"/>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78.8</a:t>
              </a:r>
            </a:p>
          </p:txBody>
        </p:sp>
        <p:sp>
          <p:nvSpPr>
            <p:cNvPr id="32" name="Rectangle 31">
              <a:extLst>
                <a:ext uri="{FF2B5EF4-FFF2-40B4-BE49-F238E27FC236}">
                  <a16:creationId xmlns:a16="http://schemas.microsoft.com/office/drawing/2014/main" id="{BCBE27DE-7786-6549-B2B8-C77561160D60}"/>
                </a:ext>
              </a:extLst>
            </p:cNvPr>
            <p:cNvSpPr/>
            <p:nvPr/>
          </p:nvSpPr>
          <p:spPr>
            <a:xfrm>
              <a:off x="5849132" y="3855284"/>
              <a:ext cx="787137" cy="2113938"/>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74.7</a:t>
              </a:r>
            </a:p>
          </p:txBody>
        </p:sp>
        <p:sp>
          <p:nvSpPr>
            <p:cNvPr id="38" name="Rectangle 37">
              <a:extLst>
                <a:ext uri="{FF2B5EF4-FFF2-40B4-BE49-F238E27FC236}">
                  <a16:creationId xmlns:a16="http://schemas.microsoft.com/office/drawing/2014/main" id="{DE546B69-5711-5A41-B7F5-E4C91E95897F}"/>
                </a:ext>
              </a:extLst>
            </p:cNvPr>
            <p:cNvSpPr/>
            <p:nvPr/>
          </p:nvSpPr>
          <p:spPr>
            <a:xfrm>
              <a:off x="4742024" y="3083228"/>
              <a:ext cx="787137" cy="287452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77.6</a:t>
              </a:r>
            </a:p>
            <a:p>
              <a:pPr algn="ctr"/>
              <a:endParaRPr lang="en-US" sz="2400" b="1" dirty="0">
                <a:solidFill>
                  <a:srgbClr val="0000FF"/>
                </a:solidFill>
                <a:effectLst>
                  <a:outerShdw blurRad="50800" dist="38100" dir="2700000" algn="tl" rotWithShape="0">
                    <a:srgbClr val="000000">
                      <a:alpha val="43000"/>
                    </a:srgbClr>
                  </a:outerShdw>
                </a:effectLst>
              </a:endParaRPr>
            </a:p>
          </p:txBody>
        </p:sp>
        <p:sp>
          <p:nvSpPr>
            <p:cNvPr id="40" name="Rectangle 39">
              <a:extLst>
                <a:ext uri="{FF2B5EF4-FFF2-40B4-BE49-F238E27FC236}">
                  <a16:creationId xmlns:a16="http://schemas.microsoft.com/office/drawing/2014/main" id="{20048F14-BDDD-9E45-B6E5-16BFB5FDD714}"/>
                </a:ext>
              </a:extLst>
            </p:cNvPr>
            <p:cNvSpPr/>
            <p:nvPr/>
          </p:nvSpPr>
          <p:spPr>
            <a:xfrm>
              <a:off x="6612869" y="4577242"/>
              <a:ext cx="787137" cy="136071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71.8</a:t>
              </a:r>
            </a:p>
            <a:p>
              <a:pPr algn="ctr"/>
              <a:endParaRPr lang="en-US" sz="2400" b="1" dirty="0">
                <a:solidFill>
                  <a:srgbClr val="0000FF"/>
                </a:solidFill>
                <a:effectLst>
                  <a:outerShdw blurRad="50800" dist="38100" dir="2700000" algn="tl" rotWithShape="0">
                    <a:srgbClr val="000000">
                      <a:alpha val="43000"/>
                    </a:srgbClr>
                  </a:outerShdw>
                </a:effectLst>
              </a:endParaRPr>
            </a:p>
            <a:p>
              <a:pPr algn="ctr"/>
              <a:endParaRPr lang="en-US" sz="2400" b="1" dirty="0">
                <a:solidFill>
                  <a:srgbClr val="0000FF"/>
                </a:solidFill>
                <a:effectLst>
                  <a:outerShdw blurRad="50800" dist="38100" dir="2700000" algn="tl" rotWithShape="0">
                    <a:srgbClr val="000000">
                      <a:alpha val="43000"/>
                    </a:srgbClr>
                  </a:outerShdw>
                </a:effectLst>
              </a:endParaRPr>
            </a:p>
          </p:txBody>
        </p:sp>
        <p:sp>
          <p:nvSpPr>
            <p:cNvPr id="41" name="Rectangle 40">
              <a:extLst>
                <a:ext uri="{FF2B5EF4-FFF2-40B4-BE49-F238E27FC236}">
                  <a16:creationId xmlns:a16="http://schemas.microsoft.com/office/drawing/2014/main" id="{D3C871D7-374C-134F-A2A9-C6B361548167}"/>
                </a:ext>
              </a:extLst>
            </p:cNvPr>
            <p:cNvSpPr/>
            <p:nvPr/>
          </p:nvSpPr>
          <p:spPr>
            <a:xfrm>
              <a:off x="2144274" y="2168284"/>
              <a:ext cx="787137" cy="3403931"/>
            </a:xfrm>
            <a:prstGeom prst="rect">
              <a:avLst/>
            </a:prstGeom>
            <a:solidFill>
              <a:srgbClr val="52F7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81.8</a:t>
              </a:r>
            </a:p>
          </p:txBody>
        </p:sp>
        <p:sp>
          <p:nvSpPr>
            <p:cNvPr id="42" name="Rectangle 41">
              <a:extLst>
                <a:ext uri="{FF2B5EF4-FFF2-40B4-BE49-F238E27FC236}">
                  <a16:creationId xmlns:a16="http://schemas.microsoft.com/office/drawing/2014/main" id="{C7B3D2E2-41A7-5648-A519-86650AE0E9FD}"/>
                </a:ext>
              </a:extLst>
            </p:cNvPr>
            <p:cNvSpPr/>
            <p:nvPr/>
          </p:nvSpPr>
          <p:spPr>
            <a:xfrm>
              <a:off x="2893291" y="2842282"/>
              <a:ext cx="787137" cy="283045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effectLst>
                    <a:outerShdw blurRad="50800" dist="38100" dir="2700000" algn="tl" rotWithShape="0">
                      <a:srgbClr val="000000">
                        <a:alpha val="43000"/>
                      </a:srgbClr>
                    </a:outerShdw>
                  </a:effectLst>
                </a:rPr>
                <a:t>78.8</a:t>
              </a:r>
            </a:p>
            <a:p>
              <a:pPr algn="ctr"/>
              <a:endParaRPr lang="en-US" sz="2400" b="1" dirty="0">
                <a:solidFill>
                  <a:srgbClr val="0000FF"/>
                </a:solidFill>
                <a:effectLst>
                  <a:outerShdw blurRad="50800" dist="38100" dir="2700000" algn="tl" rotWithShape="0">
                    <a:srgbClr val="000000">
                      <a:alpha val="43000"/>
                    </a:srgbClr>
                  </a:outerShdw>
                </a:effectLst>
              </a:endParaRPr>
            </a:p>
            <a:p>
              <a:pPr algn="ctr"/>
              <a:endParaRPr lang="en-US" sz="2400" b="1" dirty="0">
                <a:solidFill>
                  <a:srgbClr val="0000FF"/>
                </a:solidFill>
                <a:effectLst>
                  <a:outerShdw blurRad="50800" dist="38100" dir="2700000" algn="tl" rotWithShape="0">
                    <a:srgbClr val="000000">
                      <a:alpha val="43000"/>
                    </a:srgbClr>
                  </a:outerShdw>
                </a:effectLst>
              </a:endParaRPr>
            </a:p>
          </p:txBody>
        </p:sp>
        <p:sp>
          <p:nvSpPr>
            <p:cNvPr id="34" name="Rectangle 33">
              <a:extLst>
                <a:ext uri="{FF2B5EF4-FFF2-40B4-BE49-F238E27FC236}">
                  <a16:creationId xmlns:a16="http://schemas.microsoft.com/office/drawing/2014/main" id="{0099631E-4E8A-2F45-9E59-6C0AA2396B6F}"/>
                </a:ext>
              </a:extLst>
            </p:cNvPr>
            <p:cNvSpPr/>
            <p:nvPr/>
          </p:nvSpPr>
          <p:spPr>
            <a:xfrm>
              <a:off x="1066800" y="5473700"/>
              <a:ext cx="7226300" cy="6731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36" name="TextBox 35">
              <a:extLst>
                <a:ext uri="{FF2B5EF4-FFF2-40B4-BE49-F238E27FC236}">
                  <a16:creationId xmlns:a16="http://schemas.microsoft.com/office/drawing/2014/main" id="{03923A41-D91B-1845-9968-FA6948843C30}"/>
                </a:ext>
              </a:extLst>
            </p:cNvPr>
            <p:cNvSpPr txBox="1"/>
            <p:nvPr/>
          </p:nvSpPr>
          <p:spPr>
            <a:xfrm>
              <a:off x="4022707" y="5551054"/>
              <a:ext cx="1832086" cy="625579"/>
            </a:xfrm>
            <a:prstGeom prst="rect">
              <a:avLst/>
            </a:prstGeom>
            <a:noFill/>
            <a:ln>
              <a:noFill/>
            </a:ln>
          </p:spPr>
          <p:txBody>
            <a:bodyPr wrap="square" rtlCol="0">
              <a:spAutoFit/>
            </a:bodyPr>
            <a:lstStyle/>
            <a:p>
              <a:pPr algn="ctr">
                <a:lnSpc>
                  <a:spcPct val="80000"/>
                </a:lnSpc>
              </a:pPr>
              <a:r>
                <a:rPr lang="en-US" sz="2420" dirty="0">
                  <a:solidFill>
                    <a:schemeClr val="bg1"/>
                  </a:solidFill>
                </a:rPr>
                <a:t>(White</a:t>
              </a:r>
              <a:br>
                <a:rPr lang="en-US" sz="2420" dirty="0">
                  <a:solidFill>
                    <a:schemeClr val="bg1"/>
                  </a:solidFill>
                </a:rPr>
              </a:br>
              <a:r>
                <a:rPr lang="en-US" sz="2420" dirty="0">
                  <a:solidFill>
                    <a:schemeClr val="bg1"/>
                  </a:solidFill>
                </a:rPr>
                <a:t>Non-Hispanic)</a:t>
              </a:r>
            </a:p>
          </p:txBody>
        </p:sp>
        <p:sp>
          <p:nvSpPr>
            <p:cNvPr id="37" name="TextBox 36">
              <a:extLst>
                <a:ext uri="{FF2B5EF4-FFF2-40B4-BE49-F238E27FC236}">
                  <a16:creationId xmlns:a16="http://schemas.microsoft.com/office/drawing/2014/main" id="{1F64BFB4-E5E5-D945-8188-1A1C44BE1056}"/>
                </a:ext>
              </a:extLst>
            </p:cNvPr>
            <p:cNvSpPr txBox="1"/>
            <p:nvPr/>
          </p:nvSpPr>
          <p:spPr>
            <a:xfrm>
              <a:off x="6158854" y="5551054"/>
              <a:ext cx="768275" cy="354759"/>
            </a:xfrm>
            <a:prstGeom prst="rect">
              <a:avLst/>
            </a:prstGeom>
            <a:noFill/>
          </p:spPr>
          <p:txBody>
            <a:bodyPr wrap="none" rtlCol="0">
              <a:spAutoFit/>
            </a:bodyPr>
            <a:lstStyle/>
            <a:p>
              <a:pPr algn="ctr">
                <a:lnSpc>
                  <a:spcPct val="80000"/>
                </a:lnSpc>
              </a:pPr>
              <a:r>
                <a:rPr lang="en-US" sz="2420" dirty="0">
                  <a:solidFill>
                    <a:srgbClr val="FFFFFF"/>
                  </a:solidFill>
                </a:rPr>
                <a:t>Black</a:t>
              </a:r>
            </a:p>
          </p:txBody>
        </p:sp>
        <p:sp>
          <p:nvSpPr>
            <p:cNvPr id="43" name="TextBox 42">
              <a:extLst>
                <a:ext uri="{FF2B5EF4-FFF2-40B4-BE49-F238E27FC236}">
                  <a16:creationId xmlns:a16="http://schemas.microsoft.com/office/drawing/2014/main" id="{8E6EBAC3-DFC9-2C49-8323-DA5E0FFC48D9}"/>
                </a:ext>
              </a:extLst>
            </p:cNvPr>
            <p:cNvSpPr txBox="1"/>
            <p:nvPr/>
          </p:nvSpPr>
          <p:spPr>
            <a:xfrm>
              <a:off x="2290655" y="5551054"/>
              <a:ext cx="1131136" cy="354759"/>
            </a:xfrm>
            <a:prstGeom prst="rect">
              <a:avLst/>
            </a:prstGeom>
            <a:noFill/>
            <a:ln>
              <a:noFill/>
            </a:ln>
          </p:spPr>
          <p:txBody>
            <a:bodyPr wrap="none" rtlCol="0">
              <a:spAutoFit/>
            </a:bodyPr>
            <a:lstStyle/>
            <a:p>
              <a:pPr algn="ctr">
                <a:lnSpc>
                  <a:spcPct val="80000"/>
                </a:lnSpc>
              </a:pPr>
              <a:r>
                <a:rPr lang="en-US" sz="2420" dirty="0">
                  <a:solidFill>
                    <a:schemeClr val="bg1"/>
                  </a:solidFill>
                </a:rPr>
                <a:t>Hispanic</a:t>
              </a:r>
            </a:p>
          </p:txBody>
        </p:sp>
      </p:grpSp>
      <p:sp>
        <p:nvSpPr>
          <p:cNvPr id="3" name="TextBox 2">
            <a:extLst>
              <a:ext uri="{FF2B5EF4-FFF2-40B4-BE49-F238E27FC236}">
                <a16:creationId xmlns:a16="http://schemas.microsoft.com/office/drawing/2014/main" id="{022DCE55-7CAF-AB47-B067-2A90F152E904}"/>
              </a:ext>
            </a:extLst>
          </p:cNvPr>
          <p:cNvSpPr txBox="1"/>
          <p:nvPr/>
        </p:nvSpPr>
        <p:spPr>
          <a:xfrm>
            <a:off x="1828800" y="6927743"/>
            <a:ext cx="7193957" cy="1015663"/>
          </a:xfrm>
          <a:prstGeom prst="rect">
            <a:avLst/>
          </a:prstGeom>
          <a:noFill/>
        </p:spPr>
        <p:txBody>
          <a:bodyPr wrap="none" rtlCol="0">
            <a:spAutoFit/>
          </a:bodyPr>
          <a:lstStyle/>
          <a:p>
            <a:r>
              <a:rPr lang="en-US" dirty="0">
                <a:solidFill>
                  <a:srgbClr val="0B50C3"/>
                </a:solidFill>
              </a:rPr>
              <a:t>Sources: https://</a:t>
            </a:r>
            <a:r>
              <a:rPr lang="en-US" dirty="0" err="1">
                <a:solidFill>
                  <a:srgbClr val="0B50C3"/>
                </a:solidFill>
              </a:rPr>
              <a:t>www.cdc.gov</a:t>
            </a:r>
            <a:r>
              <a:rPr lang="en-US" dirty="0">
                <a:solidFill>
                  <a:srgbClr val="0B50C3"/>
                </a:solidFill>
              </a:rPr>
              <a:t>/</a:t>
            </a:r>
            <a:r>
              <a:rPr lang="en-US" dirty="0" err="1">
                <a:solidFill>
                  <a:srgbClr val="0B50C3"/>
                </a:solidFill>
              </a:rPr>
              <a:t>nchs</a:t>
            </a:r>
            <a:r>
              <a:rPr lang="en-US" dirty="0">
                <a:solidFill>
                  <a:srgbClr val="0B50C3"/>
                </a:solidFill>
              </a:rPr>
              <a:t>/data/</a:t>
            </a:r>
            <a:r>
              <a:rPr lang="en-US" dirty="0" err="1">
                <a:solidFill>
                  <a:srgbClr val="0B50C3"/>
                </a:solidFill>
              </a:rPr>
              <a:t>nvsr</a:t>
            </a:r>
            <a:r>
              <a:rPr lang="en-US" dirty="0">
                <a:solidFill>
                  <a:srgbClr val="0B50C3"/>
                </a:solidFill>
              </a:rPr>
              <a:t>/nvsr70/NVSR70-12.pdf</a:t>
            </a:r>
          </a:p>
          <a:p>
            <a:r>
              <a:rPr lang="en-US" dirty="0">
                <a:solidFill>
                  <a:srgbClr val="0B50C3"/>
                </a:solidFill>
              </a:rPr>
              <a:t>https://</a:t>
            </a:r>
            <a:r>
              <a:rPr lang="en-US" dirty="0" err="1">
                <a:solidFill>
                  <a:srgbClr val="0B50C3"/>
                </a:solidFill>
              </a:rPr>
              <a:t>www.cdc.gov</a:t>
            </a:r>
            <a:r>
              <a:rPr lang="en-US" dirty="0">
                <a:solidFill>
                  <a:srgbClr val="0B50C3"/>
                </a:solidFill>
              </a:rPr>
              <a:t>/</a:t>
            </a:r>
            <a:r>
              <a:rPr lang="en-US" dirty="0" err="1">
                <a:solidFill>
                  <a:srgbClr val="0B50C3"/>
                </a:solidFill>
              </a:rPr>
              <a:t>nchs</a:t>
            </a:r>
            <a:r>
              <a:rPr lang="en-US" dirty="0">
                <a:solidFill>
                  <a:srgbClr val="0B50C3"/>
                </a:solidFill>
              </a:rPr>
              <a:t>/data/</a:t>
            </a:r>
            <a:r>
              <a:rPr lang="en-US" dirty="0" err="1">
                <a:solidFill>
                  <a:srgbClr val="0B50C3"/>
                </a:solidFill>
              </a:rPr>
              <a:t>vsrr</a:t>
            </a:r>
            <a:r>
              <a:rPr lang="en-US" dirty="0">
                <a:solidFill>
                  <a:srgbClr val="0B50C3"/>
                </a:solidFill>
              </a:rPr>
              <a:t>/vsrr015-508.pdf  </a:t>
            </a:r>
          </a:p>
          <a:p>
            <a:endParaRPr lang="en-US" dirty="0"/>
          </a:p>
        </p:txBody>
      </p:sp>
      <p:sp>
        <p:nvSpPr>
          <p:cNvPr id="25" name="TextBox 24">
            <a:extLst>
              <a:ext uri="{FF2B5EF4-FFF2-40B4-BE49-F238E27FC236}">
                <a16:creationId xmlns:a16="http://schemas.microsoft.com/office/drawing/2014/main" id="{0920E2D2-21F3-154C-9FCE-2501DC00605A}"/>
              </a:ext>
            </a:extLst>
          </p:cNvPr>
          <p:cNvSpPr txBox="1"/>
          <p:nvPr/>
        </p:nvSpPr>
        <p:spPr>
          <a:xfrm>
            <a:off x="1136930" y="395671"/>
            <a:ext cx="8921470" cy="890761"/>
          </a:xfrm>
          <a:prstGeom prst="rect">
            <a:avLst/>
          </a:prstGeom>
          <a:noFill/>
        </p:spPr>
        <p:txBody>
          <a:bodyPr wrap="square" lIns="101858" tIns="50929" rIns="101858" bIns="50929" rtlCol="0">
            <a:spAutoFit/>
          </a:bodyPr>
          <a:lstStyle/>
          <a:p>
            <a:pPr>
              <a:lnSpc>
                <a:spcPct val="80000"/>
              </a:lnSpc>
            </a:pPr>
            <a:r>
              <a:rPr lang="en-US" sz="3100" dirty="0">
                <a:solidFill>
                  <a:srgbClr val="0B50C3"/>
                </a:solidFill>
                <a:effectLst>
                  <a:outerShdw blurRad="50000" dist="30000" dir="5400000" algn="tl" rotWithShape="0">
                    <a:srgbClr val="000000">
                      <a:alpha val="30000"/>
                    </a:srgbClr>
                  </a:outerShdw>
                </a:effectLst>
                <a:latin typeface="Gill Sans MT"/>
                <a:ea typeface="+mj-ea"/>
                <a:cs typeface="Gill Sans MT"/>
              </a:rPr>
              <a:t>Covid sharply reduced Latinx (3 </a:t>
            </a:r>
            <a:r>
              <a:rPr lang="en-US" sz="3100" dirty="0" err="1">
                <a:solidFill>
                  <a:srgbClr val="0B50C3"/>
                </a:solidFill>
                <a:effectLst>
                  <a:outerShdw blurRad="50000" dist="30000" dir="5400000" algn="tl" rotWithShape="0">
                    <a:srgbClr val="000000">
                      <a:alpha val="30000"/>
                    </a:srgbClr>
                  </a:outerShdw>
                </a:effectLst>
                <a:latin typeface="Gill Sans MT"/>
                <a:ea typeface="+mj-ea"/>
                <a:cs typeface="Gill Sans MT"/>
              </a:rPr>
              <a:t>yrs</a:t>
            </a:r>
            <a:r>
              <a:rPr lang="en-US" sz="3100" dirty="0">
                <a:solidFill>
                  <a:srgbClr val="0B50C3"/>
                </a:solidFill>
                <a:effectLst>
                  <a:outerShdw blurRad="50000" dist="30000" dir="5400000" algn="tl" rotWithShape="0">
                    <a:srgbClr val="000000">
                      <a:alpha val="30000"/>
                    </a:srgbClr>
                  </a:outerShdw>
                </a:effectLst>
                <a:latin typeface="Gill Sans MT"/>
                <a:ea typeface="+mj-ea"/>
                <a:cs typeface="Gill Sans MT"/>
              </a:rPr>
              <a:t>) &amp; </a:t>
            </a:r>
            <a:r>
              <a:rPr lang="en-US" sz="3100" dirty="0">
                <a:solidFill>
                  <a:srgbClr val="0B50C3"/>
                </a:solidFill>
                <a:effectLst>
                  <a:outerShdw blurRad="50000" dist="30000" dir="5400000" algn="tl" rotWithShape="0">
                    <a:srgbClr val="000000">
                      <a:alpha val="30000"/>
                    </a:srgbClr>
                  </a:outerShdw>
                </a:effectLst>
                <a:cs typeface="Gill Sans MT"/>
              </a:rPr>
              <a:t>Black (2.9 </a:t>
            </a:r>
            <a:r>
              <a:rPr lang="en-US" sz="3100" dirty="0" err="1">
                <a:solidFill>
                  <a:srgbClr val="0B50C3"/>
                </a:solidFill>
                <a:effectLst>
                  <a:outerShdw blurRad="50000" dist="30000" dir="5400000" algn="tl" rotWithShape="0">
                    <a:srgbClr val="000000">
                      <a:alpha val="30000"/>
                    </a:srgbClr>
                  </a:outerShdw>
                </a:effectLst>
                <a:cs typeface="Gill Sans MT"/>
              </a:rPr>
              <a:t>yrs</a:t>
            </a:r>
            <a:r>
              <a:rPr lang="en-US" sz="3100" dirty="0">
                <a:solidFill>
                  <a:srgbClr val="0B50C3"/>
                </a:solidFill>
                <a:effectLst>
                  <a:outerShdw blurRad="50000" dist="30000" dir="5400000" algn="tl" rotWithShape="0">
                    <a:srgbClr val="000000">
                      <a:alpha val="30000"/>
                    </a:srgbClr>
                  </a:outerShdw>
                </a:effectLst>
                <a:cs typeface="Gill Sans MT"/>
              </a:rPr>
              <a:t>) </a:t>
            </a:r>
            <a:r>
              <a:rPr lang="en-US" sz="3100" dirty="0">
                <a:solidFill>
                  <a:srgbClr val="0B50C3"/>
                </a:solidFill>
                <a:effectLst>
                  <a:outerShdw blurRad="50000" dist="30000" dir="5400000" algn="tl" rotWithShape="0">
                    <a:srgbClr val="000000">
                      <a:alpha val="30000"/>
                    </a:srgbClr>
                  </a:outerShdw>
                </a:effectLst>
                <a:latin typeface="Gill Sans MT"/>
                <a:ea typeface="+mj-ea"/>
                <a:cs typeface="Gill Sans MT"/>
              </a:rPr>
              <a:t>life expectancy — </a:t>
            </a:r>
            <a:r>
              <a:rPr lang="en-US" sz="3100" dirty="0">
                <a:solidFill>
                  <a:srgbClr val="0B50C3"/>
                </a:solidFill>
                <a:effectLst>
                  <a:outerShdw blurRad="50000" dist="30000" dir="5400000" algn="tl" rotWithShape="0">
                    <a:srgbClr val="000000">
                      <a:alpha val="30000"/>
                    </a:srgbClr>
                  </a:outerShdw>
                </a:effectLst>
                <a:cs typeface="Gill Sans MT"/>
              </a:rPr>
              <a:t>White Americans lost (1.2 </a:t>
            </a:r>
            <a:r>
              <a:rPr lang="en-US" sz="3100" dirty="0" err="1">
                <a:solidFill>
                  <a:srgbClr val="0B50C3"/>
                </a:solidFill>
                <a:effectLst>
                  <a:outerShdw blurRad="50000" dist="30000" dir="5400000" algn="tl" rotWithShape="0">
                    <a:srgbClr val="000000">
                      <a:alpha val="30000"/>
                    </a:srgbClr>
                  </a:outerShdw>
                </a:effectLst>
                <a:cs typeface="Gill Sans MT"/>
              </a:rPr>
              <a:t>yrs</a:t>
            </a:r>
            <a:r>
              <a:rPr lang="en-US" sz="3100" dirty="0">
                <a:solidFill>
                  <a:srgbClr val="0B50C3"/>
                </a:solidFill>
                <a:effectLst>
                  <a:outerShdw blurRad="50000" dist="30000" dir="5400000" algn="tl" rotWithShape="0">
                    <a:srgbClr val="000000">
                      <a:alpha val="30000"/>
                    </a:srgbClr>
                  </a:outerShdw>
                </a:effectLst>
                <a:cs typeface="Gill Sans MT"/>
              </a:rPr>
              <a:t>)</a:t>
            </a:r>
            <a:endParaRPr lang="en-US" sz="3100" dirty="0">
              <a:solidFill>
                <a:srgbClr val="0B50C3"/>
              </a:solidFill>
              <a:effectLst>
                <a:outerShdw blurRad="50000" dist="30000" dir="5400000" algn="tl" rotWithShape="0">
                  <a:srgbClr val="000000">
                    <a:alpha val="30000"/>
                  </a:srgbClr>
                </a:outerShdw>
              </a:effectLst>
              <a:latin typeface="Gill Sans MT"/>
              <a:ea typeface="+mj-ea"/>
              <a:cs typeface="Gill Sans MT"/>
            </a:endParaRPr>
          </a:p>
        </p:txBody>
      </p:sp>
      <p:sp>
        <p:nvSpPr>
          <p:cNvPr id="67" name="TextBox 66">
            <a:extLst>
              <a:ext uri="{FF2B5EF4-FFF2-40B4-BE49-F238E27FC236}">
                <a16:creationId xmlns:a16="http://schemas.microsoft.com/office/drawing/2014/main" id="{ACEE5121-6E99-7442-BD83-12FDD29C269D}"/>
              </a:ext>
            </a:extLst>
          </p:cNvPr>
          <p:cNvSpPr txBox="1"/>
          <p:nvPr/>
        </p:nvSpPr>
        <p:spPr>
          <a:xfrm>
            <a:off x="7695755" y="1914521"/>
            <a:ext cx="2492613" cy="400110"/>
          </a:xfrm>
          <a:prstGeom prst="rect">
            <a:avLst/>
          </a:prstGeom>
          <a:noFill/>
          <a:ln>
            <a:noFill/>
          </a:ln>
        </p:spPr>
        <p:txBody>
          <a:bodyPr wrap="square" rtlCol="0">
            <a:spAutoFit/>
          </a:bodyPr>
          <a:lstStyle/>
          <a:p>
            <a:r>
              <a:rPr lang="en-US" dirty="0">
                <a:solidFill>
                  <a:schemeClr val="bg1"/>
                </a:solidFill>
              </a:rPr>
              <a:t>As of Nov 2021</a:t>
            </a:r>
          </a:p>
        </p:txBody>
      </p:sp>
      <p:cxnSp>
        <p:nvCxnSpPr>
          <p:cNvPr id="73" name="Straight Connector 72">
            <a:extLst>
              <a:ext uri="{FF2B5EF4-FFF2-40B4-BE49-F238E27FC236}">
                <a16:creationId xmlns:a16="http://schemas.microsoft.com/office/drawing/2014/main" id="{6196148F-AE9D-8248-8958-952C11F944E5}"/>
              </a:ext>
            </a:extLst>
          </p:cNvPr>
          <p:cNvCxnSpPr/>
          <p:nvPr/>
        </p:nvCxnSpPr>
        <p:spPr>
          <a:xfrm>
            <a:off x="1387844" y="1457325"/>
            <a:ext cx="8215013"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985ABC68-93B8-1E46-AF30-5BE1C0A79CDA}"/>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31</a:t>
            </a:fld>
            <a:endParaRPr lang="en-US" sz="3200" dirty="0">
              <a:solidFill>
                <a:schemeClr val="bg1"/>
              </a:solidFill>
            </a:endParaRPr>
          </a:p>
        </p:txBody>
      </p:sp>
    </p:spTree>
    <p:extLst>
      <p:ext uri="{BB962C8B-B14F-4D97-AF65-F5344CB8AC3E}">
        <p14:creationId xmlns:p14="http://schemas.microsoft.com/office/powerpoint/2010/main" val="153674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C4804-5B42-714E-A5B1-5E73DE6330A7}"/>
              </a:ext>
            </a:extLst>
          </p:cNvPr>
          <p:cNvSpPr>
            <a:spLocks noGrp="1"/>
          </p:cNvSpPr>
          <p:nvPr>
            <p:ph type="body" idx="10"/>
          </p:nvPr>
        </p:nvSpPr>
        <p:spPr>
          <a:xfrm>
            <a:off x="1340532" y="6493330"/>
            <a:ext cx="8336877" cy="1279070"/>
          </a:xfrm>
        </p:spPr>
        <p:txBody>
          <a:bodyPr>
            <a:noAutofit/>
          </a:bodyPr>
          <a:lstStyle/>
          <a:p>
            <a:pPr>
              <a:lnSpc>
                <a:spcPct val="80000"/>
              </a:lnSpc>
            </a:pPr>
            <a:r>
              <a:rPr lang="en-US" sz="1400" dirty="0">
                <a:solidFill>
                  <a:schemeClr val="tx1"/>
                </a:solidFill>
                <a:latin typeface="Times New Roman"/>
                <a:cs typeface="Times New Roman"/>
              </a:rPr>
              <a:t>* Do not include homicide and suicide</a:t>
            </a:r>
          </a:p>
          <a:p>
            <a:pPr>
              <a:lnSpc>
                <a:spcPct val="80000"/>
              </a:lnSpc>
            </a:pPr>
            <a:endParaRPr lang="en-US" sz="1200" dirty="0">
              <a:latin typeface="Times New Roman"/>
              <a:cs typeface="Times New Roman"/>
            </a:endParaRPr>
          </a:p>
          <a:p>
            <a:pPr>
              <a:lnSpc>
                <a:spcPct val="80000"/>
              </a:lnSpc>
            </a:pPr>
            <a:r>
              <a:rPr lang="en-US" sz="1200" dirty="0">
                <a:latin typeface="Times New Roman"/>
                <a:cs typeface="Times New Roman"/>
              </a:rPr>
              <a:t>Potentially Excess Deaths from the Five Leading Causes of Death in Metropolitan and Nonmetropolitan Counties — United States, 2010–2017, Centers for Disease Control, November 8, 2019</a:t>
            </a:r>
          </a:p>
          <a:p>
            <a:pPr>
              <a:lnSpc>
                <a:spcPct val="80000"/>
              </a:lnSpc>
            </a:pPr>
            <a:r>
              <a:rPr lang="en-US" sz="1200" dirty="0">
                <a:latin typeface="Times New Roman"/>
                <a:cs typeface="Times New Roman"/>
              </a:rPr>
              <a:t>https://</a:t>
            </a:r>
            <a:r>
              <a:rPr lang="en-US" sz="1200" dirty="0" err="1">
                <a:latin typeface="Times New Roman"/>
                <a:cs typeface="Times New Roman"/>
              </a:rPr>
              <a:t>www.cdc.gov</a:t>
            </a:r>
            <a:r>
              <a:rPr lang="en-US" sz="1200" dirty="0">
                <a:latin typeface="Times New Roman"/>
                <a:cs typeface="Times New Roman"/>
              </a:rPr>
              <a:t>/</a:t>
            </a:r>
            <a:r>
              <a:rPr lang="en-US" sz="1200" dirty="0" err="1">
                <a:latin typeface="Times New Roman"/>
                <a:cs typeface="Times New Roman"/>
              </a:rPr>
              <a:t>mmwr</a:t>
            </a:r>
            <a:r>
              <a:rPr lang="en-US" sz="1200" dirty="0">
                <a:latin typeface="Times New Roman"/>
                <a:cs typeface="Times New Roman"/>
              </a:rPr>
              <a:t>/volumes/68/</a:t>
            </a:r>
            <a:r>
              <a:rPr lang="en-US" sz="1200" dirty="0" err="1">
                <a:latin typeface="Times New Roman"/>
                <a:cs typeface="Times New Roman"/>
              </a:rPr>
              <a:t>ss</a:t>
            </a:r>
            <a:r>
              <a:rPr lang="en-US" sz="1200" dirty="0">
                <a:latin typeface="Times New Roman"/>
                <a:cs typeface="Times New Roman"/>
              </a:rPr>
              <a:t>/ss6810a1.htm?s_cid=ss6810a1_e&amp;deliveryName=USCDC_921-DM12720 2017 data</a:t>
            </a:r>
          </a:p>
        </p:txBody>
      </p:sp>
      <p:sp>
        <p:nvSpPr>
          <p:cNvPr id="9" name="Title 8"/>
          <p:cNvSpPr>
            <a:spLocks noGrp="1"/>
          </p:cNvSpPr>
          <p:nvPr>
            <p:ph type="title"/>
          </p:nvPr>
        </p:nvSpPr>
        <p:spPr>
          <a:xfrm>
            <a:off x="1465349" y="438335"/>
            <a:ext cx="7901535" cy="852162"/>
          </a:xfrm>
        </p:spPr>
        <p:txBody>
          <a:bodyPr>
            <a:noAutofit/>
          </a:bodyPr>
          <a:lstStyle/>
          <a:p>
            <a:pPr algn="ctr"/>
            <a:r>
              <a:rPr lang="en-US" sz="3200" dirty="0">
                <a:solidFill>
                  <a:srgbClr val="234ABD"/>
                </a:solidFill>
              </a:rPr>
              <a:t>The Five Leading Causes of Death</a:t>
            </a:r>
            <a:br>
              <a:rPr lang="en-US" sz="3200" dirty="0">
                <a:solidFill>
                  <a:srgbClr val="234ABD"/>
                </a:solidFill>
              </a:rPr>
            </a:br>
            <a:r>
              <a:rPr lang="en-US" sz="3200" dirty="0">
                <a:solidFill>
                  <a:srgbClr val="234ABD"/>
                </a:solidFill>
              </a:rPr>
              <a:t>(All Americans) </a:t>
            </a:r>
            <a:br>
              <a:rPr lang="en-US" sz="3200" dirty="0">
                <a:solidFill>
                  <a:srgbClr val="234ABD"/>
                </a:solidFill>
              </a:rPr>
            </a:br>
            <a:endParaRPr lang="en-US" sz="3200" dirty="0">
              <a:solidFill>
                <a:srgbClr val="234ABD"/>
              </a:solidFill>
            </a:endParaRPr>
          </a:p>
        </p:txBody>
      </p:sp>
      <p:sp>
        <p:nvSpPr>
          <p:cNvPr id="2" name="Isosceles Triangle 1"/>
          <p:cNvSpPr/>
          <p:nvPr/>
        </p:nvSpPr>
        <p:spPr>
          <a:xfrm>
            <a:off x="1465350" y="1519756"/>
            <a:ext cx="3579717" cy="4851146"/>
          </a:xfrm>
          <a:prstGeom prst="triangle">
            <a:avLst/>
          </a:prstGeom>
          <a:solidFill>
            <a:srgbClr val="C1504D"/>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10" name="Group 9"/>
          <p:cNvGrpSpPr/>
          <p:nvPr/>
        </p:nvGrpSpPr>
        <p:grpSpPr>
          <a:xfrm>
            <a:off x="3223763" y="2153804"/>
            <a:ext cx="4420287" cy="3730516"/>
            <a:chOff x="2930693" y="1900415"/>
            <a:chExt cx="4018443" cy="3291632"/>
          </a:xfrm>
        </p:grpSpPr>
        <p:sp>
          <p:nvSpPr>
            <p:cNvPr id="5" name="Rectangle 4"/>
            <p:cNvSpPr/>
            <p:nvPr/>
          </p:nvSpPr>
          <p:spPr>
            <a:xfrm>
              <a:off x="2930693" y="1900415"/>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Heart Disease</a:t>
              </a:r>
            </a:p>
          </p:txBody>
        </p:sp>
        <p:sp>
          <p:nvSpPr>
            <p:cNvPr id="13" name="Rectangle 12"/>
            <p:cNvSpPr/>
            <p:nvPr/>
          </p:nvSpPr>
          <p:spPr>
            <a:xfrm>
              <a:off x="2940997" y="2559032"/>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Cancer</a:t>
              </a:r>
            </a:p>
          </p:txBody>
        </p:sp>
        <p:sp>
          <p:nvSpPr>
            <p:cNvPr id="14" name="Rectangle 13"/>
            <p:cNvSpPr/>
            <p:nvPr/>
          </p:nvSpPr>
          <p:spPr>
            <a:xfrm>
              <a:off x="2951301" y="3217649"/>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Unintentional Injuries*</a:t>
              </a:r>
            </a:p>
          </p:txBody>
        </p:sp>
        <p:sp>
          <p:nvSpPr>
            <p:cNvPr id="15" name="Rectangle 14"/>
            <p:cNvSpPr/>
            <p:nvPr/>
          </p:nvSpPr>
          <p:spPr>
            <a:xfrm>
              <a:off x="2970486" y="3911790"/>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Lower Respiratory Diseases</a:t>
              </a:r>
            </a:p>
          </p:txBody>
        </p:sp>
        <p:sp>
          <p:nvSpPr>
            <p:cNvPr id="16" name="Rectangle 15"/>
            <p:cNvSpPr/>
            <p:nvPr/>
          </p:nvSpPr>
          <p:spPr>
            <a:xfrm>
              <a:off x="2989671" y="4605931"/>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Strokes</a:t>
              </a:r>
            </a:p>
          </p:txBody>
        </p:sp>
      </p:grpSp>
      <p:sp>
        <p:nvSpPr>
          <p:cNvPr id="11" name="TextBox 10">
            <a:extLst>
              <a:ext uri="{FF2B5EF4-FFF2-40B4-BE49-F238E27FC236}">
                <a16:creationId xmlns:a16="http://schemas.microsoft.com/office/drawing/2014/main" id="{56A4D1B4-83DA-5F4D-AA7E-77889AB191B2}"/>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32</a:t>
            </a:fld>
            <a:endParaRPr lang="en-US" sz="3200" dirty="0">
              <a:solidFill>
                <a:schemeClr val="bg1"/>
              </a:solidFill>
            </a:endParaRPr>
          </a:p>
        </p:txBody>
      </p:sp>
    </p:spTree>
    <p:extLst>
      <p:ext uri="{BB962C8B-B14F-4D97-AF65-F5344CB8AC3E}">
        <p14:creationId xmlns:p14="http://schemas.microsoft.com/office/powerpoint/2010/main" val="286455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C4804-5B42-714E-A5B1-5E73DE6330A7}"/>
              </a:ext>
            </a:extLst>
          </p:cNvPr>
          <p:cNvSpPr>
            <a:spLocks noGrp="1"/>
          </p:cNvSpPr>
          <p:nvPr>
            <p:ph type="body" idx="10"/>
          </p:nvPr>
        </p:nvSpPr>
        <p:spPr>
          <a:xfrm>
            <a:off x="117228" y="6818986"/>
            <a:ext cx="9560181" cy="953414"/>
          </a:xfrm>
        </p:spPr>
        <p:txBody>
          <a:bodyPr>
            <a:noAutofit/>
          </a:bodyPr>
          <a:lstStyle/>
          <a:p>
            <a:pPr>
              <a:lnSpc>
                <a:spcPct val="80000"/>
              </a:lnSpc>
            </a:pPr>
            <a:r>
              <a:rPr lang="en-US" sz="1200" dirty="0">
                <a:latin typeface="Times New Roman"/>
                <a:cs typeface="Times New Roman"/>
              </a:rPr>
              <a:t>https://</a:t>
            </a:r>
            <a:r>
              <a:rPr lang="en-US" sz="1200" dirty="0" err="1">
                <a:latin typeface="Times New Roman"/>
                <a:cs typeface="Times New Roman"/>
              </a:rPr>
              <a:t>public.tableau.com</a:t>
            </a:r>
            <a:r>
              <a:rPr lang="en-US" sz="1200" dirty="0">
                <a:latin typeface="Times New Roman"/>
                <a:cs typeface="Times New Roman"/>
              </a:rPr>
              <a:t>/profile/</a:t>
            </a:r>
            <a:r>
              <a:rPr lang="en-US" sz="1200" dirty="0" err="1">
                <a:latin typeface="Times New Roman"/>
                <a:cs typeface="Times New Roman"/>
              </a:rPr>
              <a:t>macarena.garcia</a:t>
            </a:r>
            <a:r>
              <a:rPr lang="en-US" sz="1200" dirty="0">
                <a:latin typeface="Times New Roman"/>
                <a:cs typeface="Times New Roman"/>
              </a:rPr>
              <a:t>#!/</a:t>
            </a:r>
            <a:r>
              <a:rPr lang="en-US" sz="1200" dirty="0" err="1">
                <a:latin typeface="Times New Roman"/>
                <a:cs typeface="Times New Roman"/>
              </a:rPr>
              <a:t>vizhome</a:t>
            </a:r>
            <a:r>
              <a:rPr lang="en-US" sz="1200" dirty="0">
                <a:latin typeface="Times New Roman"/>
                <a:cs typeface="Times New Roman"/>
              </a:rPr>
              <a:t>/potentially_excess_deaths_2010_2017/</a:t>
            </a:r>
            <a:r>
              <a:rPr lang="en-US" sz="1200" dirty="0" err="1">
                <a:latin typeface="Times New Roman"/>
                <a:cs typeface="Times New Roman"/>
              </a:rPr>
              <a:t>excessdeathsstoryboard</a:t>
            </a:r>
            <a:endParaRPr lang="en-US" sz="1200" dirty="0">
              <a:latin typeface="Times New Roman"/>
              <a:cs typeface="Times New Roman"/>
            </a:endParaRPr>
          </a:p>
        </p:txBody>
      </p:sp>
      <p:sp>
        <p:nvSpPr>
          <p:cNvPr id="9" name="Title 8"/>
          <p:cNvSpPr>
            <a:spLocks noGrp="1"/>
          </p:cNvSpPr>
          <p:nvPr>
            <p:ph type="title"/>
          </p:nvPr>
        </p:nvSpPr>
        <p:spPr>
          <a:xfrm>
            <a:off x="1218404" y="438276"/>
            <a:ext cx="8976690" cy="1000906"/>
          </a:xfrm>
        </p:spPr>
        <p:txBody>
          <a:bodyPr>
            <a:normAutofit fontScale="90000"/>
          </a:bodyPr>
          <a:lstStyle/>
          <a:p>
            <a:pPr>
              <a:lnSpc>
                <a:spcPct val="80000"/>
              </a:lnSpc>
            </a:pPr>
            <a:r>
              <a:rPr lang="en-US" dirty="0">
                <a:solidFill>
                  <a:srgbClr val="234ABD"/>
                </a:solidFill>
              </a:rPr>
              <a:t>Black Americans have higher rates of </a:t>
            </a:r>
            <a:r>
              <a:rPr lang="en-US" dirty="0">
                <a:solidFill>
                  <a:srgbClr val="C1504D"/>
                </a:solidFill>
              </a:rPr>
              <a:t>PREVENTABLE DEATH </a:t>
            </a:r>
            <a:r>
              <a:rPr lang="en-US" dirty="0">
                <a:solidFill>
                  <a:srgbClr val="234ABD"/>
                </a:solidFill>
              </a:rPr>
              <a:t>from the five leading causes of death</a:t>
            </a:r>
            <a:br>
              <a:rPr lang="en-US" sz="4000" b="1" dirty="0">
                <a:solidFill>
                  <a:srgbClr val="234ABD"/>
                </a:solidFill>
              </a:rPr>
            </a:br>
            <a:endParaRPr lang="en-US" b="1" dirty="0">
              <a:solidFill>
                <a:srgbClr val="234ABD"/>
              </a:solidFill>
            </a:endParaRPr>
          </a:p>
        </p:txBody>
      </p:sp>
      <p:sp>
        <p:nvSpPr>
          <p:cNvPr id="2" name="Isosceles Triangle 1"/>
          <p:cNvSpPr/>
          <p:nvPr/>
        </p:nvSpPr>
        <p:spPr>
          <a:xfrm>
            <a:off x="2623590" y="1439182"/>
            <a:ext cx="4196634" cy="5418489"/>
          </a:xfrm>
          <a:prstGeom prst="triangle">
            <a:avLst/>
          </a:prstGeom>
          <a:solidFill>
            <a:srgbClr val="C1504D"/>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10" name="Group 9"/>
          <p:cNvGrpSpPr/>
          <p:nvPr/>
        </p:nvGrpSpPr>
        <p:grpSpPr>
          <a:xfrm>
            <a:off x="4510575" y="2087128"/>
            <a:ext cx="4090363" cy="4283961"/>
            <a:chOff x="2930693" y="1900415"/>
            <a:chExt cx="4018443" cy="3291632"/>
          </a:xfrm>
        </p:grpSpPr>
        <p:sp>
          <p:nvSpPr>
            <p:cNvPr id="5" name="Rectangle 4"/>
            <p:cNvSpPr/>
            <p:nvPr/>
          </p:nvSpPr>
          <p:spPr>
            <a:xfrm>
              <a:off x="2930693" y="1900415"/>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Heart Disease</a:t>
              </a:r>
            </a:p>
          </p:txBody>
        </p:sp>
        <p:sp>
          <p:nvSpPr>
            <p:cNvPr id="13" name="Rectangle 12"/>
            <p:cNvSpPr/>
            <p:nvPr/>
          </p:nvSpPr>
          <p:spPr>
            <a:xfrm>
              <a:off x="2940997" y="2559032"/>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Cancer</a:t>
              </a:r>
            </a:p>
          </p:txBody>
        </p:sp>
        <p:sp>
          <p:nvSpPr>
            <p:cNvPr id="14" name="Rectangle 13"/>
            <p:cNvSpPr/>
            <p:nvPr/>
          </p:nvSpPr>
          <p:spPr>
            <a:xfrm>
              <a:off x="2951301" y="3217649"/>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Unintentional Injuries</a:t>
              </a:r>
            </a:p>
          </p:txBody>
        </p:sp>
        <p:sp>
          <p:nvSpPr>
            <p:cNvPr id="15" name="Rectangle 14"/>
            <p:cNvSpPr/>
            <p:nvPr/>
          </p:nvSpPr>
          <p:spPr>
            <a:xfrm>
              <a:off x="2970486" y="3911790"/>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Lower Respiratory Diseases</a:t>
              </a:r>
            </a:p>
          </p:txBody>
        </p:sp>
        <p:sp>
          <p:nvSpPr>
            <p:cNvPr id="16" name="Rectangle 15"/>
            <p:cNvSpPr/>
            <p:nvPr/>
          </p:nvSpPr>
          <p:spPr>
            <a:xfrm>
              <a:off x="2989671" y="4605931"/>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Strokes</a:t>
              </a:r>
            </a:p>
          </p:txBody>
        </p:sp>
      </p:grpSp>
      <p:sp>
        <p:nvSpPr>
          <p:cNvPr id="17" name="Left Arrow 16"/>
          <p:cNvSpPr/>
          <p:nvPr/>
        </p:nvSpPr>
        <p:spPr>
          <a:xfrm flipH="1">
            <a:off x="1701501" y="2010913"/>
            <a:ext cx="2948556" cy="102529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30% more: 15 </a:t>
            </a:r>
            <a:r>
              <a:rPr lang="en-US" b="1" dirty="0" err="1">
                <a:solidFill>
                  <a:srgbClr val="234ABD"/>
                </a:solidFill>
              </a:rPr>
              <a:t>mos</a:t>
            </a:r>
            <a:endParaRPr lang="en-US" b="1" dirty="0">
              <a:solidFill>
                <a:srgbClr val="234ABD"/>
              </a:solidFill>
            </a:endParaRPr>
          </a:p>
        </p:txBody>
      </p:sp>
      <p:sp>
        <p:nvSpPr>
          <p:cNvPr id="18" name="Left Arrow 17"/>
          <p:cNvSpPr/>
          <p:nvPr/>
        </p:nvSpPr>
        <p:spPr>
          <a:xfrm flipH="1">
            <a:off x="1700987" y="2893438"/>
            <a:ext cx="2948556" cy="102529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8.6 </a:t>
            </a:r>
            <a:r>
              <a:rPr lang="en-US" b="1" dirty="0" err="1">
                <a:solidFill>
                  <a:srgbClr val="234ABD"/>
                </a:solidFill>
              </a:rPr>
              <a:t>mos</a:t>
            </a:r>
            <a:endParaRPr lang="en-US" b="1" dirty="0">
              <a:solidFill>
                <a:srgbClr val="234ABD"/>
              </a:solidFill>
            </a:endParaRPr>
          </a:p>
        </p:txBody>
      </p:sp>
      <p:sp>
        <p:nvSpPr>
          <p:cNvPr id="20" name="Left Arrow 19"/>
          <p:cNvSpPr/>
          <p:nvPr/>
        </p:nvSpPr>
        <p:spPr>
          <a:xfrm flipH="1">
            <a:off x="1700473" y="3705408"/>
            <a:ext cx="2948556" cy="102529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65% more </a:t>
            </a:r>
          </a:p>
        </p:txBody>
      </p:sp>
      <p:sp>
        <p:nvSpPr>
          <p:cNvPr id="24" name="Left Arrow 23"/>
          <p:cNvSpPr/>
          <p:nvPr/>
        </p:nvSpPr>
        <p:spPr>
          <a:xfrm flipH="1">
            <a:off x="1699959" y="4552655"/>
            <a:ext cx="2948556" cy="102529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Triple</a:t>
            </a:r>
          </a:p>
        </p:txBody>
      </p:sp>
      <p:sp>
        <p:nvSpPr>
          <p:cNvPr id="25" name="Left Arrow 24"/>
          <p:cNvSpPr/>
          <p:nvPr/>
        </p:nvSpPr>
        <p:spPr>
          <a:xfrm flipH="1">
            <a:off x="1699446" y="5435180"/>
            <a:ext cx="2948556" cy="102529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5.7 </a:t>
            </a:r>
            <a:r>
              <a:rPr lang="en-US" b="1" dirty="0" err="1">
                <a:solidFill>
                  <a:srgbClr val="234ABD"/>
                </a:solidFill>
              </a:rPr>
              <a:t>mos</a:t>
            </a:r>
            <a:endParaRPr lang="en-US" b="1" dirty="0">
              <a:solidFill>
                <a:srgbClr val="234ABD"/>
              </a:solidFill>
            </a:endParaRPr>
          </a:p>
        </p:txBody>
      </p:sp>
      <p:sp>
        <p:nvSpPr>
          <p:cNvPr id="19" name="TextBox 18">
            <a:extLst>
              <a:ext uri="{FF2B5EF4-FFF2-40B4-BE49-F238E27FC236}">
                <a16:creationId xmlns:a16="http://schemas.microsoft.com/office/drawing/2014/main" id="{A3890449-EFF0-0445-93CA-9DB933F86084}"/>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33</a:t>
            </a:fld>
            <a:endParaRPr lang="en-US" sz="3200" dirty="0">
              <a:solidFill>
                <a:schemeClr val="bg1"/>
              </a:solidFill>
            </a:endParaRPr>
          </a:p>
        </p:txBody>
      </p:sp>
    </p:spTree>
    <p:extLst>
      <p:ext uri="{BB962C8B-B14F-4D97-AF65-F5344CB8AC3E}">
        <p14:creationId xmlns:p14="http://schemas.microsoft.com/office/powerpoint/2010/main" val="2778350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C4804-5B42-714E-A5B1-5E73DE6330A7}"/>
              </a:ext>
            </a:extLst>
          </p:cNvPr>
          <p:cNvSpPr>
            <a:spLocks noGrp="1"/>
          </p:cNvSpPr>
          <p:nvPr>
            <p:ph type="body" idx="10"/>
          </p:nvPr>
        </p:nvSpPr>
        <p:spPr>
          <a:xfrm>
            <a:off x="1887328" y="6818986"/>
            <a:ext cx="7790081" cy="953414"/>
          </a:xfrm>
        </p:spPr>
        <p:txBody>
          <a:bodyPr>
            <a:noAutofit/>
          </a:bodyPr>
          <a:lstStyle/>
          <a:p>
            <a:pPr>
              <a:lnSpc>
                <a:spcPct val="80000"/>
              </a:lnSpc>
            </a:pPr>
            <a:r>
              <a:rPr lang="en-US" sz="1200" dirty="0">
                <a:latin typeface="Times New Roman"/>
                <a:cs typeface="Times New Roman"/>
              </a:rPr>
              <a:t>https://</a:t>
            </a:r>
            <a:r>
              <a:rPr lang="en-US" sz="1200" dirty="0" err="1">
                <a:latin typeface="Times New Roman"/>
                <a:cs typeface="Times New Roman"/>
              </a:rPr>
              <a:t>public.tableau.com</a:t>
            </a:r>
            <a:r>
              <a:rPr lang="en-US" sz="1200" dirty="0">
                <a:latin typeface="Times New Roman"/>
                <a:cs typeface="Times New Roman"/>
              </a:rPr>
              <a:t>/profile/</a:t>
            </a:r>
            <a:r>
              <a:rPr lang="en-US" sz="1200" dirty="0" err="1">
                <a:latin typeface="Times New Roman"/>
                <a:cs typeface="Times New Roman"/>
              </a:rPr>
              <a:t>macarena.garcia</a:t>
            </a:r>
            <a:r>
              <a:rPr lang="en-US" sz="1200" dirty="0">
                <a:latin typeface="Times New Roman"/>
                <a:cs typeface="Times New Roman"/>
              </a:rPr>
              <a:t>#!/</a:t>
            </a:r>
            <a:r>
              <a:rPr lang="en-US" sz="1200" dirty="0" err="1">
                <a:latin typeface="Times New Roman"/>
                <a:cs typeface="Times New Roman"/>
              </a:rPr>
              <a:t>vizhome</a:t>
            </a:r>
            <a:r>
              <a:rPr lang="en-US" sz="1200" dirty="0">
                <a:latin typeface="Times New Roman"/>
                <a:cs typeface="Times New Roman"/>
              </a:rPr>
              <a:t>/potentially_excess_deaths_2010_2017/</a:t>
            </a:r>
            <a:r>
              <a:rPr lang="en-US" sz="1200" dirty="0" err="1">
                <a:latin typeface="Times New Roman"/>
                <a:cs typeface="Times New Roman"/>
              </a:rPr>
              <a:t>excessdeathsstoryboard</a:t>
            </a:r>
            <a:endParaRPr lang="en-US" sz="1200" dirty="0">
              <a:latin typeface="Times New Roman"/>
              <a:cs typeface="Times New Roman"/>
            </a:endParaRPr>
          </a:p>
        </p:txBody>
      </p:sp>
      <p:sp>
        <p:nvSpPr>
          <p:cNvPr id="9" name="Title 8"/>
          <p:cNvSpPr>
            <a:spLocks noGrp="1"/>
          </p:cNvSpPr>
          <p:nvPr>
            <p:ph type="title"/>
          </p:nvPr>
        </p:nvSpPr>
        <p:spPr>
          <a:xfrm>
            <a:off x="1234705" y="402998"/>
            <a:ext cx="8855379" cy="1000906"/>
          </a:xfrm>
        </p:spPr>
        <p:txBody>
          <a:bodyPr>
            <a:noAutofit/>
          </a:bodyPr>
          <a:lstStyle/>
          <a:p>
            <a:pPr>
              <a:lnSpc>
                <a:spcPct val="80000"/>
              </a:lnSpc>
            </a:pPr>
            <a:r>
              <a:rPr lang="en-US" sz="3200" dirty="0">
                <a:solidFill>
                  <a:srgbClr val="234ABD"/>
                </a:solidFill>
              </a:rPr>
              <a:t>Black &amp; Rural Americans have higher rates of </a:t>
            </a:r>
            <a:r>
              <a:rPr lang="en-US" sz="3200" dirty="0">
                <a:solidFill>
                  <a:srgbClr val="C1504D"/>
                </a:solidFill>
              </a:rPr>
              <a:t>PREVENTABLE DEATH </a:t>
            </a:r>
            <a:r>
              <a:rPr lang="en-US" sz="3200" dirty="0">
                <a:solidFill>
                  <a:srgbClr val="234ABD"/>
                </a:solidFill>
              </a:rPr>
              <a:t>from the five leading causes </a:t>
            </a:r>
            <a:br>
              <a:rPr lang="en-US" sz="3200" dirty="0">
                <a:solidFill>
                  <a:srgbClr val="234ABD"/>
                </a:solidFill>
              </a:rPr>
            </a:br>
            <a:endParaRPr lang="en-US" sz="3200" dirty="0">
              <a:solidFill>
                <a:srgbClr val="234ABD"/>
              </a:solidFill>
            </a:endParaRPr>
          </a:p>
        </p:txBody>
      </p:sp>
      <p:sp>
        <p:nvSpPr>
          <p:cNvPr id="26" name="Rectangle 25"/>
          <p:cNvSpPr/>
          <p:nvPr/>
        </p:nvSpPr>
        <p:spPr>
          <a:xfrm>
            <a:off x="1199423" y="1985992"/>
            <a:ext cx="8610026" cy="4956467"/>
          </a:xfrm>
          <a:prstGeom prst="rect">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 name="Isosceles Triangle 1"/>
          <p:cNvSpPr/>
          <p:nvPr/>
        </p:nvSpPr>
        <p:spPr>
          <a:xfrm>
            <a:off x="2303642" y="2123215"/>
            <a:ext cx="3220080" cy="4622663"/>
          </a:xfrm>
          <a:prstGeom prst="triangle">
            <a:avLst/>
          </a:prstGeom>
          <a:solidFill>
            <a:srgbClr val="C1504D"/>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10" name="Group 9"/>
          <p:cNvGrpSpPr/>
          <p:nvPr/>
        </p:nvGrpSpPr>
        <p:grpSpPr>
          <a:xfrm>
            <a:off x="4001050" y="2727401"/>
            <a:ext cx="3681988" cy="3554813"/>
            <a:chOff x="2930693" y="1900415"/>
            <a:chExt cx="4018443" cy="3291632"/>
          </a:xfrm>
        </p:grpSpPr>
        <p:sp>
          <p:nvSpPr>
            <p:cNvPr id="5" name="Rectangle 4"/>
            <p:cNvSpPr/>
            <p:nvPr/>
          </p:nvSpPr>
          <p:spPr>
            <a:xfrm>
              <a:off x="2930693" y="1900415"/>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Heart Disease</a:t>
              </a:r>
            </a:p>
          </p:txBody>
        </p:sp>
        <p:sp>
          <p:nvSpPr>
            <p:cNvPr id="13" name="Rectangle 12"/>
            <p:cNvSpPr/>
            <p:nvPr/>
          </p:nvSpPr>
          <p:spPr>
            <a:xfrm>
              <a:off x="2940997" y="2559032"/>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Cancer</a:t>
              </a:r>
            </a:p>
          </p:txBody>
        </p:sp>
        <p:sp>
          <p:nvSpPr>
            <p:cNvPr id="14" name="Rectangle 13"/>
            <p:cNvSpPr/>
            <p:nvPr/>
          </p:nvSpPr>
          <p:spPr>
            <a:xfrm>
              <a:off x="2951301" y="3217649"/>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Unintentional Injuries</a:t>
              </a:r>
            </a:p>
          </p:txBody>
        </p:sp>
        <p:sp>
          <p:nvSpPr>
            <p:cNvPr id="15" name="Rectangle 14"/>
            <p:cNvSpPr/>
            <p:nvPr/>
          </p:nvSpPr>
          <p:spPr>
            <a:xfrm>
              <a:off x="2970486" y="3911790"/>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Lower Respiratory Diseases</a:t>
              </a:r>
            </a:p>
          </p:txBody>
        </p:sp>
        <p:sp>
          <p:nvSpPr>
            <p:cNvPr id="16" name="Rectangle 15"/>
            <p:cNvSpPr/>
            <p:nvPr/>
          </p:nvSpPr>
          <p:spPr>
            <a:xfrm>
              <a:off x="2989671" y="4605931"/>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Strokes</a:t>
              </a:r>
            </a:p>
          </p:txBody>
        </p:sp>
      </p:grpSp>
      <p:sp>
        <p:nvSpPr>
          <p:cNvPr id="6" name="Left Arrow 5"/>
          <p:cNvSpPr/>
          <p:nvPr/>
        </p:nvSpPr>
        <p:spPr>
          <a:xfrm>
            <a:off x="7652515" y="2623888"/>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2.5 Times</a:t>
            </a:r>
          </a:p>
        </p:txBody>
      </p:sp>
      <p:sp>
        <p:nvSpPr>
          <p:cNvPr id="19" name="Left Arrow 18"/>
          <p:cNvSpPr/>
          <p:nvPr/>
        </p:nvSpPr>
        <p:spPr>
          <a:xfrm>
            <a:off x="7652052" y="3347189"/>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Quadruple</a:t>
            </a:r>
          </a:p>
        </p:txBody>
      </p:sp>
      <p:sp>
        <p:nvSpPr>
          <p:cNvPr id="21" name="Left Arrow 20"/>
          <p:cNvSpPr/>
          <p:nvPr/>
        </p:nvSpPr>
        <p:spPr>
          <a:xfrm>
            <a:off x="7651590" y="4070491"/>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50% more</a:t>
            </a:r>
          </a:p>
        </p:txBody>
      </p:sp>
      <p:sp>
        <p:nvSpPr>
          <p:cNvPr id="22" name="Left Arrow 21"/>
          <p:cNvSpPr/>
          <p:nvPr/>
        </p:nvSpPr>
        <p:spPr>
          <a:xfrm>
            <a:off x="7651129" y="4793793"/>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Triple</a:t>
            </a:r>
          </a:p>
        </p:txBody>
      </p:sp>
      <p:sp>
        <p:nvSpPr>
          <p:cNvPr id="23" name="Left Arrow 22"/>
          <p:cNvSpPr/>
          <p:nvPr/>
        </p:nvSpPr>
        <p:spPr>
          <a:xfrm>
            <a:off x="7650666" y="5517095"/>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Double</a:t>
            </a:r>
          </a:p>
        </p:txBody>
      </p:sp>
      <p:sp>
        <p:nvSpPr>
          <p:cNvPr id="17" name="Left Arrow 16"/>
          <p:cNvSpPr/>
          <p:nvPr/>
        </p:nvSpPr>
        <p:spPr>
          <a:xfrm flipH="1">
            <a:off x="1323817" y="2623397"/>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30% more:15 </a:t>
            </a:r>
            <a:r>
              <a:rPr lang="en-US" b="1" dirty="0" err="1">
                <a:solidFill>
                  <a:srgbClr val="234ABD"/>
                </a:solidFill>
              </a:rPr>
              <a:t>mos</a:t>
            </a:r>
            <a:endParaRPr lang="en-US" b="1" dirty="0">
              <a:solidFill>
                <a:srgbClr val="234ABD"/>
              </a:solidFill>
            </a:endParaRPr>
          </a:p>
        </p:txBody>
      </p:sp>
      <p:sp>
        <p:nvSpPr>
          <p:cNvPr id="18" name="Left Arrow 17"/>
          <p:cNvSpPr/>
          <p:nvPr/>
        </p:nvSpPr>
        <p:spPr>
          <a:xfrm flipH="1">
            <a:off x="1323355" y="3346699"/>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8.6 </a:t>
            </a:r>
            <a:r>
              <a:rPr lang="en-US" b="1" dirty="0" err="1">
                <a:solidFill>
                  <a:srgbClr val="234ABD"/>
                </a:solidFill>
              </a:rPr>
              <a:t>mos</a:t>
            </a:r>
            <a:endParaRPr lang="en-US" b="1" dirty="0">
              <a:solidFill>
                <a:srgbClr val="234ABD"/>
              </a:solidFill>
            </a:endParaRPr>
          </a:p>
        </p:txBody>
      </p:sp>
      <p:sp>
        <p:nvSpPr>
          <p:cNvPr id="20" name="Left Arrow 19"/>
          <p:cNvSpPr/>
          <p:nvPr/>
        </p:nvSpPr>
        <p:spPr>
          <a:xfrm flipH="1">
            <a:off x="1322893" y="4070001"/>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65% more — </a:t>
            </a:r>
          </a:p>
        </p:txBody>
      </p:sp>
      <p:sp>
        <p:nvSpPr>
          <p:cNvPr id="24" name="Left Arrow 23"/>
          <p:cNvSpPr/>
          <p:nvPr/>
        </p:nvSpPr>
        <p:spPr>
          <a:xfrm flipH="1">
            <a:off x="1322430" y="4793303"/>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Triple</a:t>
            </a:r>
          </a:p>
        </p:txBody>
      </p:sp>
      <p:sp>
        <p:nvSpPr>
          <p:cNvPr id="25" name="Left Arrow 24"/>
          <p:cNvSpPr/>
          <p:nvPr/>
        </p:nvSpPr>
        <p:spPr>
          <a:xfrm flipH="1">
            <a:off x="1321969" y="5516604"/>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5.7 </a:t>
            </a:r>
            <a:r>
              <a:rPr lang="en-US" b="1" dirty="0" err="1">
                <a:solidFill>
                  <a:srgbClr val="234ABD"/>
                </a:solidFill>
              </a:rPr>
              <a:t>mos</a:t>
            </a:r>
            <a:endParaRPr lang="en-US" b="1" dirty="0">
              <a:solidFill>
                <a:srgbClr val="234ABD"/>
              </a:solidFill>
            </a:endParaRPr>
          </a:p>
        </p:txBody>
      </p:sp>
      <p:sp>
        <p:nvSpPr>
          <p:cNvPr id="4" name="Down Arrow 3"/>
          <p:cNvSpPr/>
          <p:nvPr/>
        </p:nvSpPr>
        <p:spPr>
          <a:xfrm>
            <a:off x="1648715" y="2123215"/>
            <a:ext cx="2022407" cy="604185"/>
          </a:xfrm>
          <a:prstGeom prst="downArrow">
            <a:avLst>
              <a:gd name="adj1" fmla="val 50000"/>
              <a:gd name="adj2" fmla="val 56305"/>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Blacks</a:t>
            </a:r>
          </a:p>
        </p:txBody>
      </p:sp>
      <p:sp>
        <p:nvSpPr>
          <p:cNvPr id="28" name="Down Arrow 27"/>
          <p:cNvSpPr/>
          <p:nvPr/>
        </p:nvSpPr>
        <p:spPr>
          <a:xfrm>
            <a:off x="7675386" y="2122725"/>
            <a:ext cx="2022407" cy="604185"/>
          </a:xfrm>
          <a:prstGeom prst="downArrow">
            <a:avLst>
              <a:gd name="adj1" fmla="val 50000"/>
              <a:gd name="adj2" fmla="val 56305"/>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Rural</a:t>
            </a:r>
          </a:p>
        </p:txBody>
      </p:sp>
      <p:sp>
        <p:nvSpPr>
          <p:cNvPr id="27" name="TextBox 26">
            <a:extLst>
              <a:ext uri="{FF2B5EF4-FFF2-40B4-BE49-F238E27FC236}">
                <a16:creationId xmlns:a16="http://schemas.microsoft.com/office/drawing/2014/main" id="{913D8F47-95B5-5A49-B732-48C5627D8CAE}"/>
              </a:ext>
            </a:extLst>
          </p:cNvPr>
          <p:cNvSpPr txBox="1"/>
          <p:nvPr/>
        </p:nvSpPr>
        <p:spPr>
          <a:xfrm>
            <a:off x="223521" y="2865120"/>
            <a:ext cx="806268" cy="584775"/>
          </a:xfrm>
          <a:prstGeom prst="rect">
            <a:avLst/>
          </a:prstGeom>
          <a:noFill/>
        </p:spPr>
        <p:txBody>
          <a:bodyPr wrap="square" rtlCol="0">
            <a:spAutoFit/>
          </a:bodyPr>
          <a:lstStyle/>
          <a:p>
            <a:fld id="{651FC063-5EA9-49AF-AFAF-D68C9E82B23B}" type="slidenum">
              <a:rPr lang="en-US" sz="3200">
                <a:solidFill>
                  <a:schemeClr val="bg1"/>
                </a:solidFill>
              </a:rPr>
              <a:pPr/>
              <a:t>34</a:t>
            </a:fld>
            <a:endParaRPr lang="en-US" sz="3200" dirty="0">
              <a:solidFill>
                <a:schemeClr val="bg1"/>
              </a:solidFill>
            </a:endParaRPr>
          </a:p>
        </p:txBody>
      </p:sp>
    </p:spTree>
    <p:extLst>
      <p:ext uri="{BB962C8B-B14F-4D97-AF65-F5344CB8AC3E}">
        <p14:creationId xmlns:p14="http://schemas.microsoft.com/office/powerpoint/2010/main" val="1456303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C4804-5B42-714E-A5B1-5E73DE6330A7}"/>
              </a:ext>
            </a:extLst>
          </p:cNvPr>
          <p:cNvSpPr>
            <a:spLocks noGrp="1"/>
          </p:cNvSpPr>
          <p:nvPr>
            <p:ph type="body" idx="10"/>
          </p:nvPr>
        </p:nvSpPr>
        <p:spPr>
          <a:xfrm>
            <a:off x="1887328" y="6818986"/>
            <a:ext cx="7790081" cy="953414"/>
          </a:xfrm>
        </p:spPr>
        <p:txBody>
          <a:bodyPr>
            <a:noAutofit/>
          </a:bodyPr>
          <a:lstStyle/>
          <a:p>
            <a:pPr>
              <a:lnSpc>
                <a:spcPct val="80000"/>
              </a:lnSpc>
            </a:pPr>
            <a:r>
              <a:rPr lang="en-US" sz="1200" dirty="0">
                <a:latin typeface="Times New Roman"/>
                <a:cs typeface="Times New Roman"/>
              </a:rPr>
              <a:t>https://</a:t>
            </a:r>
            <a:r>
              <a:rPr lang="en-US" sz="1200" dirty="0" err="1">
                <a:latin typeface="Times New Roman"/>
                <a:cs typeface="Times New Roman"/>
              </a:rPr>
              <a:t>public.tableau.com</a:t>
            </a:r>
            <a:r>
              <a:rPr lang="en-US" sz="1200" dirty="0">
                <a:latin typeface="Times New Roman"/>
                <a:cs typeface="Times New Roman"/>
              </a:rPr>
              <a:t>/profile/</a:t>
            </a:r>
            <a:r>
              <a:rPr lang="en-US" sz="1200" dirty="0" err="1">
                <a:latin typeface="Times New Roman"/>
                <a:cs typeface="Times New Roman"/>
              </a:rPr>
              <a:t>macarena.garcia</a:t>
            </a:r>
            <a:r>
              <a:rPr lang="en-US" sz="1200" dirty="0">
                <a:latin typeface="Times New Roman"/>
                <a:cs typeface="Times New Roman"/>
              </a:rPr>
              <a:t>#!/</a:t>
            </a:r>
            <a:r>
              <a:rPr lang="en-US" sz="1200" dirty="0" err="1">
                <a:latin typeface="Times New Roman"/>
                <a:cs typeface="Times New Roman"/>
              </a:rPr>
              <a:t>vizhome</a:t>
            </a:r>
            <a:r>
              <a:rPr lang="en-US" sz="1200" dirty="0">
                <a:latin typeface="Times New Roman"/>
                <a:cs typeface="Times New Roman"/>
              </a:rPr>
              <a:t>/potentially_excess_deaths_2010_2017/</a:t>
            </a:r>
            <a:r>
              <a:rPr lang="en-US" sz="1200" dirty="0" err="1">
                <a:latin typeface="Times New Roman"/>
                <a:cs typeface="Times New Roman"/>
              </a:rPr>
              <a:t>excessdeathsstoryboard</a:t>
            </a:r>
            <a:endParaRPr lang="en-US" sz="1200" dirty="0">
              <a:latin typeface="Times New Roman"/>
              <a:cs typeface="Times New Roman"/>
            </a:endParaRPr>
          </a:p>
        </p:txBody>
      </p:sp>
      <p:sp>
        <p:nvSpPr>
          <p:cNvPr id="9" name="Title 8"/>
          <p:cNvSpPr>
            <a:spLocks noGrp="1"/>
          </p:cNvSpPr>
          <p:nvPr>
            <p:ph type="title"/>
          </p:nvPr>
        </p:nvSpPr>
        <p:spPr>
          <a:xfrm>
            <a:off x="1234705" y="402998"/>
            <a:ext cx="8855379" cy="1000906"/>
          </a:xfrm>
        </p:spPr>
        <p:txBody>
          <a:bodyPr>
            <a:noAutofit/>
          </a:bodyPr>
          <a:lstStyle/>
          <a:p>
            <a:pPr>
              <a:lnSpc>
                <a:spcPct val="80000"/>
              </a:lnSpc>
            </a:pPr>
            <a:r>
              <a:rPr lang="en-US" sz="3200" dirty="0">
                <a:solidFill>
                  <a:srgbClr val="234ABD"/>
                </a:solidFill>
              </a:rPr>
              <a:t>Black &amp; Rural Americans have higher rates </a:t>
            </a:r>
            <a:r>
              <a:rPr lang="en-US" sz="3200" dirty="0">
                <a:solidFill>
                  <a:srgbClr val="C1504D"/>
                </a:solidFill>
              </a:rPr>
              <a:t>PREVENTABLE DEATH </a:t>
            </a:r>
            <a:r>
              <a:rPr lang="en-US" sz="3200" dirty="0">
                <a:solidFill>
                  <a:srgbClr val="234ABD"/>
                </a:solidFill>
              </a:rPr>
              <a:t>from the five leading causes </a:t>
            </a:r>
            <a:br>
              <a:rPr lang="en-US" sz="3200" dirty="0">
                <a:solidFill>
                  <a:srgbClr val="234ABD"/>
                </a:solidFill>
              </a:rPr>
            </a:br>
            <a:endParaRPr lang="en-US" sz="3200" dirty="0">
              <a:solidFill>
                <a:srgbClr val="234ABD"/>
              </a:solidFill>
            </a:endParaRPr>
          </a:p>
        </p:txBody>
      </p:sp>
      <p:sp>
        <p:nvSpPr>
          <p:cNvPr id="26" name="Rectangle 25"/>
          <p:cNvSpPr/>
          <p:nvPr/>
        </p:nvSpPr>
        <p:spPr>
          <a:xfrm>
            <a:off x="1199423" y="1985992"/>
            <a:ext cx="8610026" cy="4956467"/>
          </a:xfrm>
          <a:prstGeom prst="rect">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 name="Isosceles Triangle 1"/>
          <p:cNvSpPr/>
          <p:nvPr/>
        </p:nvSpPr>
        <p:spPr>
          <a:xfrm>
            <a:off x="2303642" y="2123215"/>
            <a:ext cx="3220080" cy="4622663"/>
          </a:xfrm>
          <a:prstGeom prst="triangle">
            <a:avLst/>
          </a:prstGeom>
          <a:solidFill>
            <a:srgbClr val="C1504D"/>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10" name="Group 9"/>
          <p:cNvGrpSpPr/>
          <p:nvPr/>
        </p:nvGrpSpPr>
        <p:grpSpPr>
          <a:xfrm>
            <a:off x="4001050" y="2727401"/>
            <a:ext cx="3681988" cy="3554813"/>
            <a:chOff x="2930693" y="1900415"/>
            <a:chExt cx="4018443" cy="3291632"/>
          </a:xfrm>
        </p:grpSpPr>
        <p:sp>
          <p:nvSpPr>
            <p:cNvPr id="5" name="Rectangle 4"/>
            <p:cNvSpPr/>
            <p:nvPr/>
          </p:nvSpPr>
          <p:spPr>
            <a:xfrm>
              <a:off x="2930693" y="1900415"/>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Heart Disease</a:t>
              </a:r>
            </a:p>
          </p:txBody>
        </p:sp>
        <p:sp>
          <p:nvSpPr>
            <p:cNvPr id="13" name="Rectangle 12"/>
            <p:cNvSpPr/>
            <p:nvPr/>
          </p:nvSpPr>
          <p:spPr>
            <a:xfrm>
              <a:off x="2940997" y="2559032"/>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Cancer</a:t>
              </a:r>
            </a:p>
          </p:txBody>
        </p:sp>
        <p:sp>
          <p:nvSpPr>
            <p:cNvPr id="14" name="Rectangle 13"/>
            <p:cNvSpPr/>
            <p:nvPr/>
          </p:nvSpPr>
          <p:spPr>
            <a:xfrm>
              <a:off x="2951301" y="3217649"/>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Unintentional Injuries</a:t>
              </a:r>
            </a:p>
          </p:txBody>
        </p:sp>
        <p:sp>
          <p:nvSpPr>
            <p:cNvPr id="15" name="Rectangle 14"/>
            <p:cNvSpPr/>
            <p:nvPr/>
          </p:nvSpPr>
          <p:spPr>
            <a:xfrm>
              <a:off x="2970486" y="3911790"/>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Lower Respiratory Diseases</a:t>
              </a:r>
            </a:p>
          </p:txBody>
        </p:sp>
        <p:sp>
          <p:nvSpPr>
            <p:cNvPr id="16" name="Rectangle 15"/>
            <p:cNvSpPr/>
            <p:nvPr/>
          </p:nvSpPr>
          <p:spPr>
            <a:xfrm>
              <a:off x="2989671" y="4605931"/>
              <a:ext cx="3959465" cy="586116"/>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rgbClr val="000000"/>
                  </a:solidFill>
                </a:rPr>
                <a:t>Strokes</a:t>
              </a:r>
            </a:p>
          </p:txBody>
        </p:sp>
      </p:grpSp>
      <p:sp>
        <p:nvSpPr>
          <p:cNvPr id="6" name="Left Arrow 5"/>
          <p:cNvSpPr/>
          <p:nvPr/>
        </p:nvSpPr>
        <p:spPr>
          <a:xfrm>
            <a:off x="7652515" y="2623888"/>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2.5 Times</a:t>
            </a:r>
          </a:p>
        </p:txBody>
      </p:sp>
      <p:sp>
        <p:nvSpPr>
          <p:cNvPr id="19" name="Left Arrow 18"/>
          <p:cNvSpPr/>
          <p:nvPr/>
        </p:nvSpPr>
        <p:spPr>
          <a:xfrm>
            <a:off x="7652052" y="3347189"/>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Quadruple</a:t>
            </a:r>
          </a:p>
        </p:txBody>
      </p:sp>
      <p:sp>
        <p:nvSpPr>
          <p:cNvPr id="21" name="Left Arrow 20"/>
          <p:cNvSpPr/>
          <p:nvPr/>
        </p:nvSpPr>
        <p:spPr>
          <a:xfrm>
            <a:off x="7651590" y="4070491"/>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50% more</a:t>
            </a:r>
          </a:p>
        </p:txBody>
      </p:sp>
      <p:sp>
        <p:nvSpPr>
          <p:cNvPr id="22" name="Left Arrow 21"/>
          <p:cNvSpPr/>
          <p:nvPr/>
        </p:nvSpPr>
        <p:spPr>
          <a:xfrm>
            <a:off x="7651129" y="4793793"/>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Triple</a:t>
            </a:r>
          </a:p>
        </p:txBody>
      </p:sp>
      <p:sp>
        <p:nvSpPr>
          <p:cNvPr id="23" name="Left Arrow 22"/>
          <p:cNvSpPr/>
          <p:nvPr/>
        </p:nvSpPr>
        <p:spPr>
          <a:xfrm>
            <a:off x="7650666" y="5517095"/>
            <a:ext cx="1785050" cy="850786"/>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Double</a:t>
            </a:r>
          </a:p>
        </p:txBody>
      </p:sp>
      <p:sp>
        <p:nvSpPr>
          <p:cNvPr id="17" name="Left Arrow 16"/>
          <p:cNvSpPr/>
          <p:nvPr/>
        </p:nvSpPr>
        <p:spPr>
          <a:xfrm flipH="1">
            <a:off x="1323817" y="2623397"/>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30% more:15 </a:t>
            </a:r>
            <a:r>
              <a:rPr lang="en-US" b="1" dirty="0" err="1">
                <a:solidFill>
                  <a:srgbClr val="234ABD"/>
                </a:solidFill>
              </a:rPr>
              <a:t>mos</a:t>
            </a:r>
            <a:endParaRPr lang="en-US" b="1" dirty="0">
              <a:solidFill>
                <a:srgbClr val="234ABD"/>
              </a:solidFill>
            </a:endParaRPr>
          </a:p>
        </p:txBody>
      </p:sp>
      <p:sp>
        <p:nvSpPr>
          <p:cNvPr id="18" name="Left Arrow 17"/>
          <p:cNvSpPr/>
          <p:nvPr/>
        </p:nvSpPr>
        <p:spPr>
          <a:xfrm flipH="1">
            <a:off x="1323355" y="3346699"/>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8.6 </a:t>
            </a:r>
            <a:r>
              <a:rPr lang="en-US" b="1" dirty="0" err="1">
                <a:solidFill>
                  <a:srgbClr val="234ABD"/>
                </a:solidFill>
              </a:rPr>
              <a:t>mos</a:t>
            </a:r>
            <a:endParaRPr lang="en-US" b="1" dirty="0">
              <a:solidFill>
                <a:srgbClr val="234ABD"/>
              </a:solidFill>
            </a:endParaRPr>
          </a:p>
        </p:txBody>
      </p:sp>
      <p:sp>
        <p:nvSpPr>
          <p:cNvPr id="20" name="Left Arrow 19"/>
          <p:cNvSpPr/>
          <p:nvPr/>
        </p:nvSpPr>
        <p:spPr>
          <a:xfrm flipH="1">
            <a:off x="1322893" y="4070001"/>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65% more — </a:t>
            </a:r>
          </a:p>
        </p:txBody>
      </p:sp>
      <p:sp>
        <p:nvSpPr>
          <p:cNvPr id="24" name="Left Arrow 23"/>
          <p:cNvSpPr/>
          <p:nvPr/>
        </p:nvSpPr>
        <p:spPr>
          <a:xfrm flipH="1">
            <a:off x="1322430" y="4793303"/>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Triple</a:t>
            </a:r>
          </a:p>
        </p:txBody>
      </p:sp>
      <p:sp>
        <p:nvSpPr>
          <p:cNvPr id="25" name="Left Arrow 24"/>
          <p:cNvSpPr/>
          <p:nvPr/>
        </p:nvSpPr>
        <p:spPr>
          <a:xfrm flipH="1">
            <a:off x="1321969" y="5516604"/>
            <a:ext cx="2804550" cy="850786"/>
          </a:xfrm>
          <a:prstGeom prst="lef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70% more: 5.7 </a:t>
            </a:r>
            <a:r>
              <a:rPr lang="en-US" b="1" dirty="0" err="1">
                <a:solidFill>
                  <a:srgbClr val="234ABD"/>
                </a:solidFill>
              </a:rPr>
              <a:t>mos</a:t>
            </a:r>
            <a:endParaRPr lang="en-US" b="1" dirty="0">
              <a:solidFill>
                <a:srgbClr val="234ABD"/>
              </a:solidFill>
            </a:endParaRPr>
          </a:p>
        </p:txBody>
      </p:sp>
      <p:sp>
        <p:nvSpPr>
          <p:cNvPr id="4" name="Down Arrow 3"/>
          <p:cNvSpPr/>
          <p:nvPr/>
        </p:nvSpPr>
        <p:spPr>
          <a:xfrm>
            <a:off x="1648715" y="2123215"/>
            <a:ext cx="2022407" cy="604185"/>
          </a:xfrm>
          <a:prstGeom prst="downArrow">
            <a:avLst>
              <a:gd name="adj1" fmla="val 50000"/>
              <a:gd name="adj2" fmla="val 56305"/>
            </a:avLst>
          </a:prstGeom>
          <a:solidFill>
            <a:srgbClr val="CCFFCC"/>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Blacks</a:t>
            </a:r>
          </a:p>
        </p:txBody>
      </p:sp>
      <p:sp>
        <p:nvSpPr>
          <p:cNvPr id="28" name="Down Arrow 27"/>
          <p:cNvSpPr/>
          <p:nvPr/>
        </p:nvSpPr>
        <p:spPr>
          <a:xfrm>
            <a:off x="7675386" y="2122725"/>
            <a:ext cx="2022407" cy="604185"/>
          </a:xfrm>
          <a:prstGeom prst="downArrow">
            <a:avLst>
              <a:gd name="adj1" fmla="val 50000"/>
              <a:gd name="adj2" fmla="val 56305"/>
            </a:avLst>
          </a:prstGeom>
          <a:solidFill>
            <a:srgbClr val="FFFF00"/>
          </a:soli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b="1" dirty="0">
                <a:solidFill>
                  <a:srgbClr val="234ABD"/>
                </a:solidFill>
              </a:rPr>
              <a:t>Rural</a:t>
            </a:r>
          </a:p>
        </p:txBody>
      </p:sp>
      <p:sp>
        <p:nvSpPr>
          <p:cNvPr id="27" name="Rectangle 26"/>
          <p:cNvSpPr/>
          <p:nvPr/>
        </p:nvSpPr>
        <p:spPr>
          <a:xfrm>
            <a:off x="1199423" y="1617537"/>
            <a:ext cx="8870040" cy="5502219"/>
          </a:xfrm>
          <a:prstGeom prst="rect">
            <a:avLst/>
          </a:prstGeom>
          <a:gradFill>
            <a:gsLst>
              <a:gs pos="0">
                <a:schemeClr val="accent1">
                  <a:tint val="100000"/>
                  <a:shade val="100000"/>
                  <a:satMod val="130000"/>
                </a:schemeClr>
              </a:gs>
              <a:gs pos="38000">
                <a:schemeClr val="accent1">
                  <a:tint val="50000"/>
                  <a:shade val="100000"/>
                  <a:satMod val="350000"/>
                  <a:alpha val="26000"/>
                </a:schemeClr>
              </a:gs>
            </a:gsLst>
          </a:gra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9" name="Oval 28"/>
          <p:cNvSpPr/>
          <p:nvPr/>
        </p:nvSpPr>
        <p:spPr>
          <a:xfrm rot="20368167">
            <a:off x="1908352" y="3159128"/>
            <a:ext cx="7282114" cy="1640176"/>
          </a:xfrm>
          <a:prstGeom prst="ellipse">
            <a:avLst/>
          </a:prstGeom>
          <a:solidFill>
            <a:schemeClr val="accent3"/>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r>
              <a:rPr lang="en-US" sz="3100" dirty="0"/>
              <a:t>86% are amenable to medical prevention &amp; treatment</a:t>
            </a:r>
            <a:endParaRPr lang="en-US" dirty="0"/>
          </a:p>
        </p:txBody>
      </p:sp>
      <p:sp>
        <p:nvSpPr>
          <p:cNvPr id="7" name="TextBox 6">
            <a:extLst>
              <a:ext uri="{FF2B5EF4-FFF2-40B4-BE49-F238E27FC236}">
                <a16:creationId xmlns:a16="http://schemas.microsoft.com/office/drawing/2014/main" id="{7FE9B1C4-607D-1E42-89BD-01C3B5AFAAD1}"/>
              </a:ext>
            </a:extLst>
          </p:cNvPr>
          <p:cNvSpPr txBox="1"/>
          <p:nvPr/>
        </p:nvSpPr>
        <p:spPr>
          <a:xfrm>
            <a:off x="284480" y="2966720"/>
            <a:ext cx="595035" cy="584775"/>
          </a:xfrm>
          <a:prstGeom prst="rect">
            <a:avLst/>
          </a:prstGeom>
          <a:noFill/>
        </p:spPr>
        <p:txBody>
          <a:bodyPr wrap="none" rtlCol="0">
            <a:spAutoFit/>
          </a:bodyPr>
          <a:lstStyle/>
          <a:p>
            <a:fld id="{651FC063-5EA9-49AF-AFAF-D68C9E82B23B}" type="slidenum">
              <a:rPr lang="en-US" sz="3200">
                <a:solidFill>
                  <a:schemeClr val="bg1"/>
                </a:solidFill>
              </a:rPr>
              <a:pPr/>
              <a:t>35</a:t>
            </a:fld>
            <a:endParaRPr lang="en-US" sz="3200" dirty="0"/>
          </a:p>
        </p:txBody>
      </p:sp>
    </p:spTree>
    <p:extLst>
      <p:ext uri="{BB962C8B-B14F-4D97-AF65-F5344CB8AC3E}">
        <p14:creationId xmlns:p14="http://schemas.microsoft.com/office/powerpoint/2010/main" val="86501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8828-4145-4940-8B3D-C82DDCA2E508}"/>
              </a:ext>
            </a:extLst>
          </p:cNvPr>
          <p:cNvSpPr>
            <a:spLocks noGrp="1"/>
          </p:cNvSpPr>
          <p:nvPr>
            <p:ph type="title"/>
          </p:nvPr>
        </p:nvSpPr>
        <p:spPr>
          <a:xfrm>
            <a:off x="1579169" y="114300"/>
            <a:ext cx="8247888" cy="1257300"/>
          </a:xfrm>
        </p:spPr>
        <p:txBody>
          <a:bodyPr>
            <a:normAutofit/>
          </a:bodyPr>
          <a:lstStyle/>
          <a:p>
            <a:r>
              <a:rPr lang="en-US" sz="3200" dirty="0"/>
              <a:t>Life expectancy corelates with ZIP Code </a:t>
            </a:r>
            <a:br>
              <a:rPr lang="en-US" sz="3200" dirty="0"/>
            </a:br>
            <a:r>
              <a:rPr lang="en-US" sz="3200" dirty="0"/>
              <a:t>(by county, colors show a 12-year difference)</a:t>
            </a:r>
          </a:p>
        </p:txBody>
      </p:sp>
      <p:pic>
        <p:nvPicPr>
          <p:cNvPr id="4" name="Content Placeholder 3">
            <a:extLst>
              <a:ext uri="{FF2B5EF4-FFF2-40B4-BE49-F238E27FC236}">
                <a16:creationId xmlns:a16="http://schemas.microsoft.com/office/drawing/2014/main" id="{404CCFDC-AFE2-CA4E-B656-83C5CB63A1A6}"/>
              </a:ext>
            </a:extLst>
          </p:cNvPr>
          <p:cNvPicPr>
            <a:picLocks noGrp="1" noChangeAspect="1"/>
          </p:cNvPicPr>
          <p:nvPr>
            <p:ph idx="1"/>
          </p:nvPr>
        </p:nvPicPr>
        <p:blipFill>
          <a:blip r:embed="rId3"/>
          <a:stretch>
            <a:fillRect/>
          </a:stretch>
        </p:blipFill>
        <p:spPr>
          <a:xfrm>
            <a:off x="2511885" y="1641475"/>
            <a:ext cx="6382417" cy="5440363"/>
          </a:xfrm>
          <a:prstGeom prst="rect">
            <a:avLst/>
          </a:prstGeom>
        </p:spPr>
      </p:pic>
      <p:sp>
        <p:nvSpPr>
          <p:cNvPr id="3" name="TextBox 2">
            <a:extLst>
              <a:ext uri="{FF2B5EF4-FFF2-40B4-BE49-F238E27FC236}">
                <a16:creationId xmlns:a16="http://schemas.microsoft.com/office/drawing/2014/main" id="{448FC5E4-C033-6448-8813-BEF1666060BE}"/>
              </a:ext>
            </a:extLst>
          </p:cNvPr>
          <p:cNvSpPr txBox="1"/>
          <p:nvPr/>
        </p:nvSpPr>
        <p:spPr>
          <a:xfrm>
            <a:off x="223520" y="2763520"/>
            <a:ext cx="786586" cy="584775"/>
          </a:xfrm>
          <a:prstGeom prst="rect">
            <a:avLst/>
          </a:prstGeom>
          <a:noFill/>
        </p:spPr>
        <p:txBody>
          <a:bodyPr wrap="square" rtlCol="0">
            <a:spAutoFit/>
          </a:bodyPr>
          <a:lstStyle/>
          <a:p>
            <a:fld id="{651FC063-5EA9-49AF-AFAF-D68C9E82B23B}" type="slidenum">
              <a:rPr lang="en-US" sz="3200">
                <a:solidFill>
                  <a:schemeClr val="bg1"/>
                </a:solidFill>
              </a:rPr>
              <a:pPr/>
              <a:t>36</a:t>
            </a:fld>
            <a:endParaRPr lang="en-US" sz="3200" dirty="0"/>
          </a:p>
        </p:txBody>
      </p:sp>
    </p:spTree>
    <p:extLst>
      <p:ext uri="{BB962C8B-B14F-4D97-AF65-F5344CB8AC3E}">
        <p14:creationId xmlns:p14="http://schemas.microsoft.com/office/powerpoint/2010/main" val="2916611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EB2DD-3BA7-7E4B-AD2C-C4DE33F7E39F}"/>
              </a:ext>
            </a:extLst>
          </p:cNvPr>
          <p:cNvSpPr>
            <a:spLocks noGrp="1"/>
          </p:cNvSpPr>
          <p:nvPr>
            <p:ph idx="1"/>
          </p:nvPr>
        </p:nvSpPr>
        <p:spPr>
          <a:xfrm>
            <a:off x="1750423" y="7215074"/>
            <a:ext cx="7986704" cy="605254"/>
          </a:xfrm>
        </p:spPr>
        <p:txBody>
          <a:bodyPr>
            <a:normAutofit fontScale="92500"/>
          </a:bodyPr>
          <a:lstStyle/>
          <a:p>
            <a:pPr marL="91672" indent="0">
              <a:buNone/>
            </a:pPr>
            <a:r>
              <a:rPr lang="en-US" sz="1400" dirty="0"/>
              <a:t>(</a:t>
            </a:r>
            <a:r>
              <a:rPr lang="en-US" sz="1800" dirty="0"/>
              <a:t>WHO 2018 handbook</a:t>
            </a:r>
            <a:r>
              <a:rPr lang="en-US" sz="1400" dirty="0"/>
              <a:t>) </a:t>
            </a:r>
            <a:r>
              <a:rPr lang="en-US" sz="1400" dirty="0">
                <a:hlinkClick r:id="rId3">
                  <a:extLst>
                    <a:ext uri="{A12FA001-AC4F-418D-AE19-62706E023703}">
                      <ahyp:hlinkClr xmlns:ahyp="http://schemas.microsoft.com/office/drawing/2018/hyperlinkcolor" val="tx"/>
                    </a:ext>
                  </a:extLst>
                </a:hlinkClick>
              </a:rPr>
              <a:t>https://www.who.int/emergencies/diseases/managing-epidemics-interactive.pdf</a:t>
            </a:r>
            <a:endParaRPr lang="en-US" sz="1400" dirty="0"/>
          </a:p>
          <a:p>
            <a:endParaRPr lang="en-US" dirty="0"/>
          </a:p>
        </p:txBody>
      </p:sp>
      <p:sp>
        <p:nvSpPr>
          <p:cNvPr id="7" name="TextBox 6">
            <a:extLst>
              <a:ext uri="{FF2B5EF4-FFF2-40B4-BE49-F238E27FC236}">
                <a16:creationId xmlns:a16="http://schemas.microsoft.com/office/drawing/2014/main" id="{8FA9089A-5F5A-404F-A126-997CC35FCB47}"/>
              </a:ext>
            </a:extLst>
          </p:cNvPr>
          <p:cNvSpPr txBox="1"/>
          <p:nvPr/>
        </p:nvSpPr>
        <p:spPr>
          <a:xfrm>
            <a:off x="1524000" y="4773373"/>
            <a:ext cx="8213127" cy="1175706"/>
          </a:xfrm>
          <a:prstGeom prst="rect">
            <a:avLst/>
          </a:prstGeom>
          <a:noFill/>
        </p:spPr>
        <p:txBody>
          <a:bodyPr wrap="square" rtlCol="0">
            <a:spAutoFit/>
          </a:bodyPr>
          <a:lstStyle/>
          <a:p>
            <a:pPr>
              <a:lnSpc>
                <a:spcPct val="80000"/>
              </a:lnSpc>
            </a:pPr>
            <a:r>
              <a:rPr lang="en-US" sz="2800" dirty="0">
                <a:solidFill>
                  <a:srgbClr val="0B50C3"/>
                </a:solidFill>
              </a:rPr>
              <a:t>Ultimately, the absence of universal health coverage </a:t>
            </a:r>
            <a:br>
              <a:rPr lang="en-US" sz="2800" dirty="0">
                <a:solidFill>
                  <a:srgbClr val="0B50C3"/>
                </a:solidFill>
              </a:rPr>
            </a:br>
            <a:r>
              <a:rPr lang="en-US" sz="2800" dirty="0">
                <a:solidFill>
                  <a:srgbClr val="0B50C3"/>
                </a:solidFill>
              </a:rPr>
              <a:t>[for the most vulnerable people] is the greatest threat </a:t>
            </a:r>
          </a:p>
          <a:p>
            <a:pPr>
              <a:lnSpc>
                <a:spcPct val="80000"/>
              </a:lnSpc>
            </a:pPr>
            <a:r>
              <a:rPr lang="en-US" sz="2800" dirty="0">
                <a:solidFill>
                  <a:srgbClr val="0B50C3"/>
                </a:solidFill>
              </a:rPr>
              <a:t>to health security [for everyone].  </a:t>
            </a:r>
            <a:r>
              <a:rPr lang="en-US" sz="3200" dirty="0">
                <a:solidFill>
                  <a:srgbClr val="0B50C3"/>
                </a:solidFill>
              </a:rPr>
              <a:t> </a:t>
            </a:r>
          </a:p>
        </p:txBody>
      </p:sp>
      <p:sp>
        <p:nvSpPr>
          <p:cNvPr id="6" name="TextBox 5">
            <a:extLst>
              <a:ext uri="{FF2B5EF4-FFF2-40B4-BE49-F238E27FC236}">
                <a16:creationId xmlns:a16="http://schemas.microsoft.com/office/drawing/2014/main" id="{B97CA8A1-6F2C-4142-AEC5-1D4590C5CAE4}"/>
              </a:ext>
            </a:extLst>
          </p:cNvPr>
          <p:cNvSpPr txBox="1"/>
          <p:nvPr/>
        </p:nvSpPr>
        <p:spPr>
          <a:xfrm>
            <a:off x="4865172" y="5860508"/>
            <a:ext cx="4335054" cy="1052596"/>
          </a:xfrm>
          <a:prstGeom prst="rect">
            <a:avLst/>
          </a:prstGeom>
          <a:noFill/>
        </p:spPr>
        <p:txBody>
          <a:bodyPr wrap="square" rtlCol="0">
            <a:spAutoFit/>
          </a:bodyPr>
          <a:lstStyle/>
          <a:p>
            <a:pPr>
              <a:lnSpc>
                <a:spcPct val="80000"/>
              </a:lnSpc>
            </a:pPr>
            <a:endParaRPr lang="en-US" sz="1800" b="1" dirty="0">
              <a:solidFill>
                <a:srgbClr val="0B50C3"/>
              </a:solidFill>
            </a:endParaRPr>
          </a:p>
          <a:p>
            <a:pPr>
              <a:lnSpc>
                <a:spcPct val="80000"/>
              </a:lnSpc>
            </a:pPr>
            <a:r>
              <a:rPr lang="en-US" sz="1800" b="1" dirty="0">
                <a:solidFill>
                  <a:srgbClr val="0B50C3"/>
                </a:solidFill>
              </a:rPr>
              <a:t>Dr Tedros Adhanom Ghebreyesus</a:t>
            </a:r>
          </a:p>
          <a:p>
            <a:pPr>
              <a:lnSpc>
                <a:spcPct val="80000"/>
              </a:lnSpc>
            </a:pPr>
            <a:r>
              <a:rPr lang="en-US" sz="1800" b="1" dirty="0">
                <a:solidFill>
                  <a:srgbClr val="0B50C3"/>
                </a:solidFill>
              </a:rPr>
              <a:t>Director-General,</a:t>
            </a:r>
            <a:br>
              <a:rPr lang="en-US" sz="1800" b="1" dirty="0">
                <a:solidFill>
                  <a:srgbClr val="0B50C3"/>
                </a:solidFill>
              </a:rPr>
            </a:br>
            <a:r>
              <a:rPr lang="en-US" sz="2400" b="1" dirty="0">
                <a:solidFill>
                  <a:srgbClr val="0B50C3"/>
                </a:solidFill>
              </a:rPr>
              <a:t>World Health Organization</a:t>
            </a:r>
            <a:endParaRPr lang="en-US" sz="1800" b="1" dirty="0">
              <a:solidFill>
                <a:srgbClr val="0B50C3"/>
              </a:solidFill>
            </a:endParaRPr>
          </a:p>
        </p:txBody>
      </p:sp>
      <p:sp>
        <p:nvSpPr>
          <p:cNvPr id="2" name="Title 1">
            <a:extLst>
              <a:ext uri="{FF2B5EF4-FFF2-40B4-BE49-F238E27FC236}">
                <a16:creationId xmlns:a16="http://schemas.microsoft.com/office/drawing/2014/main" id="{53D98342-DA57-F140-8795-1B01612459E9}"/>
              </a:ext>
            </a:extLst>
          </p:cNvPr>
          <p:cNvSpPr>
            <a:spLocks noGrp="1"/>
          </p:cNvSpPr>
          <p:nvPr>
            <p:ph type="title"/>
          </p:nvPr>
        </p:nvSpPr>
        <p:spPr>
          <a:xfrm>
            <a:off x="1308100" y="19156"/>
            <a:ext cx="8518957" cy="1295400"/>
          </a:xfrm>
        </p:spPr>
        <p:txBody>
          <a:bodyPr/>
          <a:lstStyle/>
          <a:p>
            <a:r>
              <a:rPr lang="en-US" dirty="0"/>
              <a:t>Pandemics:  to reduce them, to end them </a:t>
            </a:r>
          </a:p>
        </p:txBody>
      </p:sp>
      <p:grpSp>
        <p:nvGrpSpPr>
          <p:cNvPr id="20" name="Group 19">
            <a:extLst>
              <a:ext uri="{FF2B5EF4-FFF2-40B4-BE49-F238E27FC236}">
                <a16:creationId xmlns:a16="http://schemas.microsoft.com/office/drawing/2014/main" id="{65B7AA63-771B-D240-83C2-4532F8E9F47A}"/>
              </a:ext>
            </a:extLst>
          </p:cNvPr>
          <p:cNvGrpSpPr/>
          <p:nvPr/>
        </p:nvGrpSpPr>
        <p:grpSpPr>
          <a:xfrm>
            <a:off x="1247360" y="1957070"/>
            <a:ext cx="8920863" cy="2046440"/>
            <a:chOff x="1247360" y="3653348"/>
            <a:chExt cx="8920863" cy="2046440"/>
          </a:xfrm>
        </p:grpSpPr>
        <p:grpSp>
          <p:nvGrpSpPr>
            <p:cNvPr id="19" name="Group 18">
              <a:extLst>
                <a:ext uri="{FF2B5EF4-FFF2-40B4-BE49-F238E27FC236}">
                  <a16:creationId xmlns:a16="http://schemas.microsoft.com/office/drawing/2014/main" id="{B44A970A-55CD-8E4A-A0AE-2A601C72738E}"/>
                </a:ext>
              </a:extLst>
            </p:cNvPr>
            <p:cNvGrpSpPr/>
            <p:nvPr/>
          </p:nvGrpSpPr>
          <p:grpSpPr>
            <a:xfrm>
              <a:off x="1247360" y="3653348"/>
              <a:ext cx="2791565" cy="1940184"/>
              <a:chOff x="1247360" y="3653348"/>
              <a:chExt cx="2791565" cy="1940184"/>
            </a:xfrm>
          </p:grpSpPr>
          <p:pic>
            <p:nvPicPr>
              <p:cNvPr id="8" name="Picture 7">
                <a:extLst>
                  <a:ext uri="{FF2B5EF4-FFF2-40B4-BE49-F238E27FC236}">
                    <a16:creationId xmlns:a16="http://schemas.microsoft.com/office/drawing/2014/main" id="{1C7FB5E6-E758-7948-B2B6-47C921068CFA}"/>
                  </a:ext>
                </a:extLst>
              </p:cNvPr>
              <p:cNvPicPr>
                <a:picLocks noChangeAspect="1"/>
              </p:cNvPicPr>
              <p:nvPr/>
            </p:nvPicPr>
            <p:blipFill>
              <a:blip r:embed="rId4"/>
              <a:stretch>
                <a:fillRect/>
              </a:stretch>
            </p:blipFill>
            <p:spPr>
              <a:xfrm>
                <a:off x="1247360" y="3653348"/>
                <a:ext cx="2791565" cy="1736974"/>
              </a:xfrm>
              <a:prstGeom prst="rect">
                <a:avLst/>
              </a:prstGeom>
              <a:solidFill>
                <a:srgbClr val="0B50C3"/>
              </a:solidFill>
            </p:spPr>
          </p:pic>
          <p:sp>
            <p:nvSpPr>
              <p:cNvPr id="10" name="Oval 9">
                <a:extLst>
                  <a:ext uri="{FF2B5EF4-FFF2-40B4-BE49-F238E27FC236}">
                    <a16:creationId xmlns:a16="http://schemas.microsoft.com/office/drawing/2014/main" id="{E386347E-AE00-504A-AE3C-6B5F860CEB33}"/>
                  </a:ext>
                </a:extLst>
              </p:cNvPr>
              <p:cNvSpPr/>
              <p:nvPr/>
            </p:nvSpPr>
            <p:spPr>
              <a:xfrm rot="1535647">
                <a:off x="1351720" y="3776870"/>
                <a:ext cx="861392" cy="1126434"/>
              </a:xfrm>
              <a:prstGeom prst="ellipse">
                <a:avLst/>
              </a:prstGeom>
              <a:solidFill>
                <a:srgbClr val="2D60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B50C3"/>
                  </a:solidFill>
                </a:endParaRPr>
              </a:p>
            </p:txBody>
          </p:sp>
          <p:sp>
            <p:nvSpPr>
              <p:cNvPr id="13" name="Oval 12">
                <a:extLst>
                  <a:ext uri="{FF2B5EF4-FFF2-40B4-BE49-F238E27FC236}">
                    <a16:creationId xmlns:a16="http://schemas.microsoft.com/office/drawing/2014/main" id="{C17EF37D-789B-3F40-8FD5-B3A8362F95E5}"/>
                  </a:ext>
                </a:extLst>
              </p:cNvPr>
              <p:cNvSpPr/>
              <p:nvPr/>
            </p:nvSpPr>
            <p:spPr>
              <a:xfrm rot="20064353" flipV="1">
                <a:off x="2922100" y="3796750"/>
                <a:ext cx="861392" cy="1126434"/>
              </a:xfrm>
              <a:prstGeom prst="ellipse">
                <a:avLst/>
              </a:prstGeom>
              <a:solidFill>
                <a:srgbClr val="2D60C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B50C3"/>
                  </a:solidFill>
                </a:endParaRPr>
              </a:p>
            </p:txBody>
          </p:sp>
          <p:sp>
            <p:nvSpPr>
              <p:cNvPr id="14" name="TextBox 13">
                <a:extLst>
                  <a:ext uri="{FF2B5EF4-FFF2-40B4-BE49-F238E27FC236}">
                    <a16:creationId xmlns:a16="http://schemas.microsoft.com/office/drawing/2014/main" id="{556FDA5E-3902-CD4E-82AA-1898356C7826}"/>
                  </a:ext>
                </a:extLst>
              </p:cNvPr>
              <p:cNvSpPr txBox="1"/>
              <p:nvPr/>
            </p:nvSpPr>
            <p:spPr>
              <a:xfrm>
                <a:off x="1404730" y="5070312"/>
                <a:ext cx="1112420" cy="523220"/>
              </a:xfrm>
              <a:prstGeom prst="rect">
                <a:avLst/>
              </a:prstGeom>
              <a:solidFill>
                <a:schemeClr val="bg1"/>
              </a:solidFill>
            </p:spPr>
            <p:txBody>
              <a:bodyPr wrap="none" rtlCol="0">
                <a:spAutoFit/>
              </a:bodyPr>
              <a:lstStyle/>
              <a:p>
                <a:r>
                  <a:rPr lang="en-US" sz="1400" b="1" dirty="0">
                    <a:solidFill>
                      <a:srgbClr val="0B50C3"/>
                    </a:solidFill>
                  </a:rPr>
                  <a:t>Universal </a:t>
                </a:r>
              </a:p>
              <a:p>
                <a:r>
                  <a:rPr lang="en-US" sz="1400" b="1" dirty="0">
                    <a:solidFill>
                      <a:srgbClr val="0B50C3"/>
                    </a:solidFill>
                  </a:rPr>
                  <a:t>Healthcare</a:t>
                </a:r>
              </a:p>
            </p:txBody>
          </p:sp>
          <p:sp>
            <p:nvSpPr>
              <p:cNvPr id="15" name="TextBox 14">
                <a:extLst>
                  <a:ext uri="{FF2B5EF4-FFF2-40B4-BE49-F238E27FC236}">
                    <a16:creationId xmlns:a16="http://schemas.microsoft.com/office/drawing/2014/main" id="{1C7746A6-CB36-4947-9075-13B842BAF7FA}"/>
                  </a:ext>
                </a:extLst>
              </p:cNvPr>
              <p:cNvSpPr txBox="1"/>
              <p:nvPr/>
            </p:nvSpPr>
            <p:spPr>
              <a:xfrm>
                <a:off x="2975114" y="5070312"/>
                <a:ext cx="878767" cy="523220"/>
              </a:xfrm>
              <a:prstGeom prst="rect">
                <a:avLst/>
              </a:prstGeom>
              <a:solidFill>
                <a:schemeClr val="bg1"/>
              </a:solidFill>
            </p:spPr>
            <p:txBody>
              <a:bodyPr wrap="none" rtlCol="0">
                <a:spAutoFit/>
              </a:bodyPr>
              <a:lstStyle/>
              <a:p>
                <a:r>
                  <a:rPr lang="en-US" sz="1400" b="1" dirty="0">
                    <a:solidFill>
                      <a:srgbClr val="0B50C3"/>
                    </a:solidFill>
                  </a:rPr>
                  <a:t>Health </a:t>
                </a:r>
              </a:p>
              <a:p>
                <a:r>
                  <a:rPr lang="en-US" sz="1400" b="1" dirty="0">
                    <a:solidFill>
                      <a:srgbClr val="0B50C3"/>
                    </a:solidFill>
                  </a:rPr>
                  <a:t>Security</a:t>
                </a:r>
              </a:p>
            </p:txBody>
          </p:sp>
          <p:sp>
            <p:nvSpPr>
              <p:cNvPr id="16" name="TextBox 15">
                <a:extLst>
                  <a:ext uri="{FF2B5EF4-FFF2-40B4-BE49-F238E27FC236}">
                    <a16:creationId xmlns:a16="http://schemas.microsoft.com/office/drawing/2014/main" id="{E01916E1-1475-7D4B-A75B-FFB536851422}"/>
                  </a:ext>
                </a:extLst>
              </p:cNvPr>
              <p:cNvSpPr txBox="1"/>
              <p:nvPr/>
            </p:nvSpPr>
            <p:spPr>
              <a:xfrm rot="1323406">
                <a:off x="1454117" y="4203998"/>
                <a:ext cx="708848" cy="307777"/>
              </a:xfrm>
              <a:prstGeom prst="rect">
                <a:avLst/>
              </a:prstGeom>
              <a:noFill/>
            </p:spPr>
            <p:txBody>
              <a:bodyPr wrap="none" rtlCol="0">
                <a:spAutoFit/>
              </a:bodyPr>
              <a:lstStyle/>
              <a:p>
                <a:r>
                  <a:rPr lang="en-US" sz="1400" b="1" dirty="0">
                    <a:solidFill>
                      <a:schemeClr val="bg1"/>
                    </a:solidFill>
                  </a:rPr>
                  <a:t>Heads</a:t>
                </a:r>
              </a:p>
            </p:txBody>
          </p:sp>
          <p:sp>
            <p:nvSpPr>
              <p:cNvPr id="17" name="TextBox 16">
                <a:extLst>
                  <a:ext uri="{FF2B5EF4-FFF2-40B4-BE49-F238E27FC236}">
                    <a16:creationId xmlns:a16="http://schemas.microsoft.com/office/drawing/2014/main" id="{AB7C1E08-E192-6D4E-97BE-5C6B679030AF}"/>
                  </a:ext>
                </a:extLst>
              </p:cNvPr>
              <p:cNvSpPr txBox="1"/>
              <p:nvPr/>
            </p:nvSpPr>
            <p:spPr>
              <a:xfrm rot="19741478">
                <a:off x="3076889" y="4185824"/>
                <a:ext cx="557076" cy="307777"/>
              </a:xfrm>
              <a:prstGeom prst="rect">
                <a:avLst/>
              </a:prstGeom>
              <a:noFill/>
            </p:spPr>
            <p:txBody>
              <a:bodyPr wrap="none" rtlCol="0">
                <a:spAutoFit/>
              </a:bodyPr>
              <a:lstStyle/>
              <a:p>
                <a:r>
                  <a:rPr lang="en-US" sz="1400" b="1" dirty="0">
                    <a:solidFill>
                      <a:schemeClr val="bg1"/>
                    </a:solidFill>
                  </a:rPr>
                  <a:t>Tails</a:t>
                </a:r>
              </a:p>
            </p:txBody>
          </p:sp>
        </p:grpSp>
        <p:sp>
          <p:nvSpPr>
            <p:cNvPr id="4" name="TextBox 3">
              <a:extLst>
                <a:ext uri="{FF2B5EF4-FFF2-40B4-BE49-F238E27FC236}">
                  <a16:creationId xmlns:a16="http://schemas.microsoft.com/office/drawing/2014/main" id="{95BF962D-071A-8747-AE7D-BBF37E4416FB}"/>
                </a:ext>
              </a:extLst>
            </p:cNvPr>
            <p:cNvSpPr txBox="1"/>
            <p:nvPr/>
          </p:nvSpPr>
          <p:spPr>
            <a:xfrm>
              <a:off x="4196332" y="3723862"/>
              <a:ext cx="5971891" cy="1975926"/>
            </a:xfrm>
            <a:prstGeom prst="rect">
              <a:avLst/>
            </a:prstGeom>
            <a:noFill/>
          </p:spPr>
          <p:txBody>
            <a:bodyPr wrap="none" rtlCol="0">
              <a:spAutoFit/>
            </a:bodyPr>
            <a:lstStyle/>
            <a:p>
              <a:pPr algn="ctr">
                <a:lnSpc>
                  <a:spcPct val="80000"/>
                </a:lnSpc>
              </a:pPr>
              <a:r>
                <a:rPr lang="en-US" sz="3600" b="1" dirty="0">
                  <a:solidFill>
                    <a:srgbClr val="B01C28"/>
                  </a:solidFill>
                </a:rPr>
                <a:t>Universal health coverage </a:t>
              </a:r>
            </a:p>
            <a:p>
              <a:pPr algn="ctr">
                <a:lnSpc>
                  <a:spcPct val="80000"/>
                </a:lnSpc>
              </a:pPr>
              <a:r>
                <a:rPr lang="en-US" sz="3600" b="1" dirty="0">
                  <a:solidFill>
                    <a:srgbClr val="B01C28"/>
                  </a:solidFill>
                </a:rPr>
                <a:t>and health security are </a:t>
              </a:r>
            </a:p>
            <a:p>
              <a:pPr algn="ctr">
                <a:lnSpc>
                  <a:spcPct val="80000"/>
                </a:lnSpc>
              </a:pPr>
              <a:r>
                <a:rPr lang="en-US" sz="3600" b="1" dirty="0">
                  <a:solidFill>
                    <a:srgbClr val="B01C28"/>
                  </a:solidFill>
                </a:rPr>
                <a:t>two sides of the same coin.</a:t>
              </a:r>
            </a:p>
            <a:p>
              <a:endParaRPr lang="en-US" sz="3600" dirty="0">
                <a:solidFill>
                  <a:srgbClr val="B01C28"/>
                </a:solidFill>
              </a:endParaRPr>
            </a:p>
          </p:txBody>
        </p:sp>
      </p:grpSp>
      <p:sp>
        <p:nvSpPr>
          <p:cNvPr id="5" name="TextBox 4">
            <a:extLst>
              <a:ext uri="{FF2B5EF4-FFF2-40B4-BE49-F238E27FC236}">
                <a16:creationId xmlns:a16="http://schemas.microsoft.com/office/drawing/2014/main" id="{3B9E0D1D-5C08-8243-848B-E8C56533DB09}"/>
              </a:ext>
            </a:extLst>
          </p:cNvPr>
          <p:cNvSpPr txBox="1"/>
          <p:nvPr/>
        </p:nvSpPr>
        <p:spPr>
          <a:xfrm>
            <a:off x="264160" y="3149600"/>
            <a:ext cx="595035" cy="584775"/>
          </a:xfrm>
          <a:prstGeom prst="rect">
            <a:avLst/>
          </a:prstGeom>
          <a:noFill/>
        </p:spPr>
        <p:txBody>
          <a:bodyPr wrap="none" rtlCol="0">
            <a:spAutoFit/>
          </a:bodyPr>
          <a:lstStyle/>
          <a:p>
            <a:fld id="{651FC063-5EA9-49AF-AFAF-D68C9E82B23B}" type="slidenum">
              <a:rPr lang="en-US" sz="3200">
                <a:solidFill>
                  <a:schemeClr val="bg1"/>
                </a:solidFill>
              </a:rPr>
              <a:pPr/>
              <a:t>37</a:t>
            </a:fld>
            <a:endParaRPr lang="en-US" sz="3200" dirty="0"/>
          </a:p>
        </p:txBody>
      </p:sp>
    </p:spTree>
    <p:extLst>
      <p:ext uri="{BB962C8B-B14F-4D97-AF65-F5344CB8AC3E}">
        <p14:creationId xmlns:p14="http://schemas.microsoft.com/office/powerpoint/2010/main" val="124910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626892" y="1293286"/>
            <a:ext cx="7936207" cy="1236225"/>
          </a:xfrm>
        </p:spPr>
        <p:txBody>
          <a:bodyPr anchor="t" anchorCtr="0">
            <a:normAutofit fontScale="90000"/>
          </a:bodyPr>
          <a:lstStyle/>
          <a:p>
            <a:pPr>
              <a:spcAft>
                <a:spcPts val="1337"/>
              </a:spcAft>
              <a:buSzPct val="80000"/>
            </a:pPr>
            <a:r>
              <a:rPr lang="en-US" sz="4000" dirty="0">
                <a:solidFill>
                  <a:schemeClr val="tx1"/>
                </a:solidFill>
                <a:cs typeface="Gill Sans MT"/>
              </a:rPr>
              <a:t>&lt;</a:t>
            </a:r>
            <a:r>
              <a:rPr lang="en-US" sz="4000" dirty="0">
                <a:solidFill>
                  <a:schemeClr val="tx1"/>
                </a:solidFill>
                <a:cs typeface="Gill Sans MT"/>
                <a:hlinkClick r:id="rId3">
                  <a:extLst>
                    <a:ext uri="{A12FA001-AC4F-418D-AE19-62706E023703}">
                      <ahyp:hlinkClr xmlns:ahyp="http://schemas.microsoft.com/office/drawing/2018/hyperlinkcolor" val="tx"/>
                    </a:ext>
                  </a:extLst>
                </a:hlinkClick>
              </a:rPr>
              <a:t>pwm.tempurl.host/hc-concurrence/</a:t>
            </a:r>
            <a:r>
              <a:rPr lang="en-US" sz="4000" dirty="0">
                <a:solidFill>
                  <a:schemeClr val="tx1"/>
                </a:solidFill>
                <a:cs typeface="Gill Sans MT"/>
              </a:rPr>
              <a:t>&gt;</a:t>
            </a:r>
            <a:endParaRPr lang="en-US" sz="4000" dirty="0">
              <a:solidFill>
                <a:schemeClr val="tx1"/>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4" name="TextBox 3">
            <a:extLst>
              <a:ext uri="{FF2B5EF4-FFF2-40B4-BE49-F238E27FC236}">
                <a16:creationId xmlns:a16="http://schemas.microsoft.com/office/drawing/2014/main" id="{0FDB0582-438D-9F47-94B4-23327DCA0131}"/>
              </a:ext>
            </a:extLst>
          </p:cNvPr>
          <p:cNvSpPr txBox="1"/>
          <p:nvPr/>
        </p:nvSpPr>
        <p:spPr>
          <a:xfrm>
            <a:off x="1630183" y="317500"/>
            <a:ext cx="7702814" cy="1089529"/>
          </a:xfrm>
          <a:prstGeom prst="rect">
            <a:avLst/>
          </a:prstGeom>
          <a:noFill/>
        </p:spPr>
        <p:txBody>
          <a:bodyPr wrap="none" rtlCol="0">
            <a:spAutoFit/>
          </a:bodyPr>
          <a:lstStyle/>
          <a:p>
            <a:pPr algn="ctr">
              <a:lnSpc>
                <a:spcPct val="80000"/>
              </a:lnSpc>
            </a:pPr>
            <a:r>
              <a:rPr lang="en-US" sz="3600" b="1" dirty="0">
                <a:solidFill>
                  <a:srgbClr val="0B50C3"/>
                </a:solidFill>
              </a:rPr>
              <a:t>Learn more: </a:t>
            </a:r>
            <a:r>
              <a:rPr lang="en-US" sz="2800" dirty="0">
                <a:solidFill>
                  <a:srgbClr val="0B50C3"/>
                </a:solidFill>
              </a:rPr>
              <a:t>Healthcare Concurrence URL:</a:t>
            </a:r>
            <a:endParaRPr lang="en-US" sz="3600" dirty="0">
              <a:solidFill>
                <a:srgbClr val="0B50C3"/>
              </a:solidFill>
            </a:endParaRPr>
          </a:p>
          <a:p>
            <a:endParaRPr lang="en-US" sz="3600" dirty="0"/>
          </a:p>
        </p:txBody>
      </p:sp>
      <p:sp>
        <p:nvSpPr>
          <p:cNvPr id="7" name="TextBox 6">
            <a:extLst>
              <a:ext uri="{FF2B5EF4-FFF2-40B4-BE49-F238E27FC236}">
                <a16:creationId xmlns:a16="http://schemas.microsoft.com/office/drawing/2014/main" id="{67C60006-E430-F74F-A8B4-40A74DBD9409}"/>
              </a:ext>
            </a:extLst>
          </p:cNvPr>
          <p:cNvSpPr txBox="1"/>
          <p:nvPr/>
        </p:nvSpPr>
        <p:spPr>
          <a:xfrm>
            <a:off x="1630183" y="2209800"/>
            <a:ext cx="7702814" cy="4832092"/>
          </a:xfrm>
          <a:prstGeom prst="rect">
            <a:avLst/>
          </a:prstGeom>
          <a:noFill/>
        </p:spPr>
        <p:txBody>
          <a:bodyPr wrap="square" rtlCol="0">
            <a:spAutoFit/>
          </a:bodyPr>
          <a:lstStyle/>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Health Care Concurrence Statement</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Memo on Concurrence</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Leagues that support the Concurrence</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How to support the Concurrence on the </a:t>
            </a:r>
            <a:br>
              <a:rPr lang="en-US" sz="2800" dirty="0">
                <a:solidFill>
                  <a:srgbClr val="0B50C3"/>
                </a:solidFill>
                <a:effectLst>
                  <a:outerShdw blurRad="50000" dist="30000" dir="5400000" algn="tl" rotWithShape="0">
                    <a:srgbClr val="000000">
                      <a:alpha val="30000"/>
                    </a:srgbClr>
                  </a:outerShdw>
                </a:effectLst>
                <a:latin typeface="+mj-lt"/>
                <a:ea typeface="+mj-ea"/>
              </a:rPr>
            </a:br>
            <a:r>
              <a:rPr lang="en-US" sz="2800" dirty="0">
                <a:solidFill>
                  <a:srgbClr val="0B50C3"/>
                </a:solidFill>
                <a:effectLst>
                  <a:outerShdw blurRad="50000" dist="30000" dir="5400000" algn="tl" rotWithShape="0">
                    <a:srgbClr val="000000">
                      <a:alpha val="30000"/>
                    </a:srgbClr>
                  </a:outerShdw>
                </a:effectLst>
                <a:latin typeface="+mj-lt"/>
                <a:ea typeface="+mj-ea"/>
              </a:rPr>
              <a:t>		LWV </a:t>
            </a:r>
            <a:r>
              <a:rPr lang="en-US" sz="2800" dirty="0" err="1">
                <a:solidFill>
                  <a:srgbClr val="0B50C3"/>
                </a:solidFill>
                <a:effectLst>
                  <a:outerShdw blurRad="50000" dist="30000" dir="5400000" algn="tl" rotWithShape="0">
                    <a:srgbClr val="000000">
                      <a:alpha val="30000"/>
                    </a:srgbClr>
                  </a:outerShdw>
                </a:effectLst>
                <a:latin typeface="+mj-lt"/>
                <a:ea typeface="+mj-ea"/>
              </a:rPr>
              <a:t>ProgPlan</a:t>
            </a:r>
            <a:r>
              <a:rPr lang="en-US" sz="2800" dirty="0">
                <a:solidFill>
                  <a:srgbClr val="0B50C3"/>
                </a:solidFill>
                <a:effectLst>
                  <a:outerShdw blurRad="50000" dist="30000" dir="5400000" algn="tl" rotWithShape="0">
                    <a:srgbClr val="000000">
                      <a:alpha val="30000"/>
                    </a:srgbClr>
                  </a:outerShdw>
                </a:effectLst>
                <a:latin typeface="+mj-lt"/>
                <a:ea typeface="+mj-ea"/>
              </a:rPr>
              <a:t> online survey</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LWVNY HCUC Study Materials</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Pro/Con’s</a:t>
            </a: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US Position &amp; NYS Positions &amp; More</a:t>
            </a:r>
          </a:p>
          <a:p>
            <a:pPr marL="457200" indent="-457200">
              <a:buSzPct val="80000"/>
              <a:buFont typeface="Wingdings" pitchFamily="2" charset="2"/>
              <a:buChar char="Ø"/>
            </a:pPr>
            <a:endParaRPr lang="en-US" sz="2800" dirty="0">
              <a:solidFill>
                <a:srgbClr val="0B50C3"/>
              </a:solidFill>
              <a:effectLst>
                <a:outerShdw blurRad="50000" dist="30000" dir="5400000" algn="tl" rotWithShape="0">
                  <a:srgbClr val="000000">
                    <a:alpha val="30000"/>
                  </a:srgbClr>
                </a:outerShdw>
              </a:effectLst>
              <a:latin typeface="+mj-lt"/>
              <a:ea typeface="+mj-ea"/>
            </a:endParaRPr>
          </a:p>
          <a:p>
            <a:pPr marL="457200" indent="-457200">
              <a:buSzPct val="80000"/>
              <a:buFont typeface="Wingdings" pitchFamily="2" charset="2"/>
              <a:buChar char="Ø"/>
            </a:pPr>
            <a:r>
              <a:rPr lang="en-US" sz="2800" dirty="0">
                <a:solidFill>
                  <a:srgbClr val="0B50C3"/>
                </a:solidFill>
                <a:effectLst>
                  <a:outerShdw blurRad="50000" dist="30000" dir="5400000" algn="tl" rotWithShape="0">
                    <a:srgbClr val="000000">
                      <a:alpha val="30000"/>
                    </a:srgbClr>
                  </a:outerShdw>
                </a:effectLst>
                <a:latin typeface="+mj-lt"/>
                <a:ea typeface="+mj-ea"/>
              </a:rPr>
              <a:t>Link to Digital Equity Concurrence </a:t>
            </a:r>
            <a:br>
              <a:rPr lang="en-US" sz="2800" dirty="0">
                <a:solidFill>
                  <a:srgbClr val="0B50C3"/>
                </a:solidFill>
                <a:effectLst>
                  <a:outerShdw blurRad="50000" dist="30000" dir="5400000" algn="tl" rotWithShape="0">
                    <a:srgbClr val="000000">
                      <a:alpha val="30000"/>
                    </a:srgbClr>
                  </a:outerShdw>
                </a:effectLst>
                <a:latin typeface="+mj-lt"/>
                <a:ea typeface="+mj-ea"/>
              </a:rPr>
            </a:br>
            <a:r>
              <a:rPr lang="en-US" sz="2800" dirty="0">
                <a:solidFill>
                  <a:srgbClr val="0B50C3"/>
                </a:solidFill>
                <a:effectLst>
                  <a:outerShdw blurRad="50000" dist="30000" dir="5400000" algn="tl" rotWithShape="0">
                    <a:srgbClr val="000000">
                      <a:alpha val="30000"/>
                    </a:srgbClr>
                  </a:outerShdw>
                </a:effectLst>
                <a:latin typeface="+mj-lt"/>
                <a:ea typeface="+mj-ea"/>
              </a:rPr>
              <a:t>(on LWVNM website)</a:t>
            </a:r>
          </a:p>
        </p:txBody>
      </p:sp>
      <p:sp>
        <p:nvSpPr>
          <p:cNvPr id="8" name="TextBox 7">
            <a:extLst>
              <a:ext uri="{FF2B5EF4-FFF2-40B4-BE49-F238E27FC236}">
                <a16:creationId xmlns:a16="http://schemas.microsoft.com/office/drawing/2014/main" id="{BB9D0F2D-136A-2645-9A60-FD9D07D67113}"/>
              </a:ext>
            </a:extLst>
          </p:cNvPr>
          <p:cNvSpPr txBox="1"/>
          <p:nvPr/>
        </p:nvSpPr>
        <p:spPr>
          <a:xfrm>
            <a:off x="264160" y="3149600"/>
            <a:ext cx="595035" cy="584775"/>
          </a:xfrm>
          <a:prstGeom prst="rect">
            <a:avLst/>
          </a:prstGeom>
          <a:noFill/>
        </p:spPr>
        <p:txBody>
          <a:bodyPr wrap="none" rtlCol="0">
            <a:spAutoFit/>
          </a:bodyPr>
          <a:lstStyle/>
          <a:p>
            <a:fld id="{651FC063-5EA9-49AF-AFAF-D68C9E82B23B}" type="slidenum">
              <a:rPr lang="en-US" sz="3200">
                <a:solidFill>
                  <a:schemeClr val="bg1"/>
                </a:solidFill>
              </a:rPr>
              <a:pPr/>
              <a:t>38</a:t>
            </a:fld>
            <a:endParaRPr lang="en-US" sz="3200" dirty="0"/>
          </a:p>
        </p:txBody>
      </p:sp>
    </p:spTree>
    <p:extLst>
      <p:ext uri="{BB962C8B-B14F-4D97-AF65-F5344CB8AC3E}">
        <p14:creationId xmlns:p14="http://schemas.microsoft.com/office/powerpoint/2010/main" val="368067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9C37-3A33-479F-A714-7620790E69C2}"/>
              </a:ext>
            </a:extLst>
          </p:cNvPr>
          <p:cNvSpPr>
            <a:spLocks noGrp="1"/>
          </p:cNvSpPr>
          <p:nvPr>
            <p:ph type="title"/>
          </p:nvPr>
        </p:nvSpPr>
        <p:spPr>
          <a:xfrm>
            <a:off x="1579169" y="-197104"/>
            <a:ext cx="8247888" cy="1295400"/>
          </a:xfrm>
        </p:spPr>
        <p:txBody>
          <a:bodyPr anchor="ctr">
            <a:normAutofit/>
          </a:bodyPr>
          <a:lstStyle/>
          <a:p>
            <a:r>
              <a:rPr lang="en-US" dirty="0"/>
              <a:t>What are Leagues being asked to do:</a:t>
            </a:r>
          </a:p>
        </p:txBody>
      </p:sp>
      <p:sp>
        <p:nvSpPr>
          <p:cNvPr id="3" name="Content Placeholder 2">
            <a:extLst>
              <a:ext uri="{FF2B5EF4-FFF2-40B4-BE49-F238E27FC236}">
                <a16:creationId xmlns:a16="http://schemas.microsoft.com/office/drawing/2014/main" id="{6AC39EE5-CDDA-46A9-85FE-B7400493094B}"/>
              </a:ext>
            </a:extLst>
          </p:cNvPr>
          <p:cNvSpPr>
            <a:spLocks noGrp="1"/>
          </p:cNvSpPr>
          <p:nvPr>
            <p:ph sz="half" idx="2"/>
          </p:nvPr>
        </p:nvSpPr>
        <p:spPr>
          <a:xfrm>
            <a:off x="1838451" y="1333500"/>
            <a:ext cx="6919469" cy="620996"/>
          </a:xfrm>
        </p:spPr>
        <p:txBody>
          <a:bodyPr>
            <a:normAutofit/>
          </a:bodyPr>
          <a:lstStyle/>
          <a:p>
            <a:pPr marL="91672" indent="0">
              <a:spcAft>
                <a:spcPts val="1200"/>
              </a:spcAft>
              <a:buNone/>
            </a:pPr>
            <a:r>
              <a:rPr lang="en-US" dirty="0" err="1"/>
              <a:t>pwm.tempurl.host</a:t>
            </a:r>
            <a:r>
              <a:rPr lang="en-US" dirty="0"/>
              <a:t>/</a:t>
            </a:r>
            <a:r>
              <a:rPr lang="en-US" dirty="0" err="1"/>
              <a:t>hc</a:t>
            </a:r>
            <a:r>
              <a:rPr lang="en-US" dirty="0"/>
              <a:t>-concurrence/</a:t>
            </a:r>
          </a:p>
        </p:txBody>
      </p:sp>
      <p:sp>
        <p:nvSpPr>
          <p:cNvPr id="15" name="TextBox 14">
            <a:extLst>
              <a:ext uri="{FF2B5EF4-FFF2-40B4-BE49-F238E27FC236}">
                <a16:creationId xmlns:a16="http://schemas.microsoft.com/office/drawing/2014/main" id="{F5F69C62-5767-974B-BBF8-3CC510DC2DCA}"/>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39</a:t>
            </a:fld>
            <a:endParaRPr lang="en-US" sz="3200" dirty="0">
              <a:solidFill>
                <a:schemeClr val="bg1"/>
              </a:solidFill>
            </a:endParaRPr>
          </a:p>
        </p:txBody>
      </p:sp>
      <p:grpSp>
        <p:nvGrpSpPr>
          <p:cNvPr id="10" name="Group 9">
            <a:extLst>
              <a:ext uri="{FF2B5EF4-FFF2-40B4-BE49-F238E27FC236}">
                <a16:creationId xmlns:a16="http://schemas.microsoft.com/office/drawing/2014/main" id="{680B19C1-D3D1-C04E-ADCF-62C4AC8923CD}"/>
              </a:ext>
            </a:extLst>
          </p:cNvPr>
          <p:cNvGrpSpPr/>
          <p:nvPr/>
        </p:nvGrpSpPr>
        <p:grpSpPr>
          <a:xfrm>
            <a:off x="1300480" y="2115820"/>
            <a:ext cx="8493760" cy="5593080"/>
            <a:chOff x="1300480" y="2179320"/>
            <a:chExt cx="8493760" cy="5593080"/>
          </a:xfrm>
        </p:grpSpPr>
        <p:sp>
          <p:nvSpPr>
            <p:cNvPr id="7" name="Rectangle 6">
              <a:extLst>
                <a:ext uri="{FF2B5EF4-FFF2-40B4-BE49-F238E27FC236}">
                  <a16:creationId xmlns:a16="http://schemas.microsoft.com/office/drawing/2014/main" id="{668705E1-650B-9B49-BBFD-B056D43814D2}"/>
                </a:ext>
              </a:extLst>
            </p:cNvPr>
            <p:cNvSpPr/>
            <p:nvPr/>
          </p:nvSpPr>
          <p:spPr>
            <a:xfrm>
              <a:off x="1300480" y="2179320"/>
              <a:ext cx="8493760" cy="5593080"/>
            </a:xfrm>
            <a:prstGeom prst="rect">
              <a:avLst/>
            </a:prstGeom>
            <a:solidFill>
              <a:srgbClr val="B01C28"/>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CA82-EF0B-4C4C-ADBC-9CA12D9B89EA}"/>
                </a:ext>
              </a:extLst>
            </p:cNvPr>
            <p:cNvPicPr>
              <a:picLocks noChangeAspect="1"/>
            </p:cNvPicPr>
            <p:nvPr/>
          </p:nvPicPr>
          <p:blipFill>
            <a:blip r:embed="rId3"/>
            <a:stretch>
              <a:fillRect/>
            </a:stretch>
          </p:blipFill>
          <p:spPr>
            <a:xfrm>
              <a:off x="1449070" y="2316480"/>
              <a:ext cx="8216900" cy="5334000"/>
            </a:xfrm>
            <a:prstGeom prst="rect">
              <a:avLst/>
            </a:prstGeom>
          </p:spPr>
        </p:pic>
      </p:grpSp>
    </p:spTree>
    <p:extLst>
      <p:ext uri="{BB962C8B-B14F-4D97-AF65-F5344CB8AC3E}">
        <p14:creationId xmlns:p14="http://schemas.microsoft.com/office/powerpoint/2010/main" val="25248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9C37-3A33-479F-A714-7620790E69C2}"/>
              </a:ext>
            </a:extLst>
          </p:cNvPr>
          <p:cNvSpPr>
            <a:spLocks noGrp="1"/>
          </p:cNvSpPr>
          <p:nvPr>
            <p:ph type="title"/>
          </p:nvPr>
        </p:nvSpPr>
        <p:spPr/>
        <p:txBody>
          <a:bodyPr>
            <a:normAutofit/>
          </a:bodyPr>
          <a:lstStyle/>
          <a:p>
            <a:r>
              <a:rPr lang="en-US" sz="3200" dirty="0"/>
              <a:t>What are Leagues being asked to do:</a:t>
            </a:r>
          </a:p>
        </p:txBody>
      </p:sp>
      <p:sp>
        <p:nvSpPr>
          <p:cNvPr id="3" name="Content Placeholder 2">
            <a:extLst>
              <a:ext uri="{FF2B5EF4-FFF2-40B4-BE49-F238E27FC236}">
                <a16:creationId xmlns:a16="http://schemas.microsoft.com/office/drawing/2014/main" id="{6AC39EE5-CDDA-46A9-85FE-B7400493094B}"/>
              </a:ext>
            </a:extLst>
          </p:cNvPr>
          <p:cNvSpPr>
            <a:spLocks noGrp="1"/>
          </p:cNvSpPr>
          <p:nvPr>
            <p:ph idx="1"/>
          </p:nvPr>
        </p:nvSpPr>
        <p:spPr>
          <a:xfrm>
            <a:off x="1579169" y="1654092"/>
            <a:ext cx="8247888" cy="5440680"/>
          </a:xfrm>
        </p:spPr>
        <p:txBody>
          <a:bodyPr>
            <a:normAutofit/>
          </a:bodyPr>
          <a:lstStyle/>
          <a:p>
            <a:pPr>
              <a:spcAft>
                <a:spcPts val="1200"/>
              </a:spcAft>
            </a:pPr>
            <a:r>
              <a:rPr lang="en-US" sz="2800" dirty="0"/>
              <a:t>Ask US Board to make this concurrence a recommended item for program consideration at Convention:  </a:t>
            </a:r>
            <a:r>
              <a:rPr lang="en-US" sz="2800" dirty="0">
                <a:solidFill>
                  <a:srgbClr val="AB1B27"/>
                </a:solidFill>
              </a:rPr>
              <a:t>“Adding language excerpted from the 2021 LWVNYS Positions on Healthcare and Financing Healthcare”</a:t>
            </a:r>
          </a:p>
          <a:p>
            <a:pPr>
              <a:spcAft>
                <a:spcPts val="1200"/>
              </a:spcAft>
            </a:pPr>
            <a:r>
              <a:rPr lang="en-US" sz="2800" dirty="0"/>
              <a:t>Include this Recommendation on LL Program Planning Report Form (online survey, due Mar 1</a:t>
            </a:r>
            <a:r>
              <a:rPr lang="en-US" sz="2800" baseline="30000" dirty="0"/>
              <a:t>st</a:t>
            </a:r>
            <a:r>
              <a:rPr lang="en-US" sz="2800" dirty="0"/>
              <a:t>)</a:t>
            </a:r>
          </a:p>
          <a:p>
            <a:pPr>
              <a:spcAft>
                <a:spcPts val="1200"/>
              </a:spcAft>
            </a:pPr>
            <a:r>
              <a:rPr lang="en-US" sz="2800" dirty="0"/>
              <a:t> Note:  If enough Leagues recommend this Concurrence, it will be brought to the floor of the Convention for discussion and a vote</a:t>
            </a:r>
          </a:p>
        </p:txBody>
      </p:sp>
      <p:sp>
        <p:nvSpPr>
          <p:cNvPr id="6" name="TextBox 5">
            <a:extLst>
              <a:ext uri="{FF2B5EF4-FFF2-40B4-BE49-F238E27FC236}">
                <a16:creationId xmlns:a16="http://schemas.microsoft.com/office/drawing/2014/main" id="{661FE77F-8F79-5643-941F-C3B6B58CE0B7}"/>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4</a:t>
            </a:fld>
            <a:endParaRPr lang="en-US" sz="3200" dirty="0">
              <a:solidFill>
                <a:schemeClr val="bg1"/>
              </a:solidFill>
            </a:endParaRPr>
          </a:p>
        </p:txBody>
      </p:sp>
    </p:spTree>
    <p:extLst>
      <p:ext uri="{BB962C8B-B14F-4D97-AF65-F5344CB8AC3E}">
        <p14:creationId xmlns:p14="http://schemas.microsoft.com/office/powerpoint/2010/main" val="215064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1732261"/>
            <a:ext cx="8307494" cy="2907481"/>
          </a:xfrm>
        </p:spPr>
        <p:txBody>
          <a:bodyPr anchor="t" anchorCtr="0">
            <a:normAutofit/>
          </a:bodyPr>
          <a:lstStyle/>
          <a:p>
            <a:pPr algn="ctr">
              <a:spcAft>
                <a:spcPts val="1337"/>
              </a:spcAft>
            </a:pPr>
            <a:r>
              <a:rPr lang="en-US" sz="3600" dirty="0">
                <a:solidFill>
                  <a:srgbClr val="0B50C3"/>
                </a:solidFill>
                <a:latin typeface="Gill Sans MT"/>
                <a:cs typeface="Gill Sans MT"/>
              </a:rPr>
              <a:t>Thank you</a:t>
            </a:r>
            <a:br>
              <a:rPr lang="en-US" sz="3600" dirty="0">
                <a:solidFill>
                  <a:srgbClr val="0B50C3"/>
                </a:solidFill>
                <a:latin typeface="Gill Sans MT"/>
                <a:cs typeface="Gill Sans MT"/>
              </a:rPr>
            </a:br>
            <a:br>
              <a:rPr lang="en-US" sz="3600" dirty="0">
                <a:solidFill>
                  <a:srgbClr val="0B50C3"/>
                </a:solidFill>
                <a:latin typeface="Gill Sans MT"/>
                <a:cs typeface="Gill Sans MT"/>
              </a:rPr>
            </a:br>
            <a:r>
              <a:rPr lang="en-US" sz="3600" dirty="0">
                <a:solidFill>
                  <a:srgbClr val="0B50C3"/>
                </a:solidFill>
                <a:latin typeface="Gill Sans MT"/>
                <a:cs typeface="Gill Sans MT"/>
              </a:rPr>
              <a:t>Questions?</a:t>
            </a: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93882FD4-764F-0848-B64C-95DFEAA68E5E}"/>
              </a:ext>
            </a:extLst>
          </p:cNvPr>
          <p:cNvSpPr txBox="1"/>
          <p:nvPr/>
        </p:nvSpPr>
        <p:spPr>
          <a:xfrm>
            <a:off x="264160" y="3149600"/>
            <a:ext cx="595035" cy="584775"/>
          </a:xfrm>
          <a:prstGeom prst="rect">
            <a:avLst/>
          </a:prstGeom>
          <a:noFill/>
        </p:spPr>
        <p:txBody>
          <a:bodyPr wrap="none" rtlCol="0">
            <a:spAutoFit/>
          </a:bodyPr>
          <a:lstStyle/>
          <a:p>
            <a:fld id="{651FC063-5EA9-49AF-AFAF-D68C9E82B23B}" type="slidenum">
              <a:rPr lang="en-US" sz="3200">
                <a:solidFill>
                  <a:schemeClr val="bg1"/>
                </a:solidFill>
              </a:rPr>
              <a:pPr/>
              <a:t>40</a:t>
            </a:fld>
            <a:endParaRPr lang="en-US" sz="3200" dirty="0"/>
          </a:p>
        </p:txBody>
      </p:sp>
    </p:spTree>
    <p:extLst>
      <p:ext uri="{BB962C8B-B14F-4D97-AF65-F5344CB8AC3E}">
        <p14:creationId xmlns:p14="http://schemas.microsoft.com/office/powerpoint/2010/main" val="234681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1732261"/>
            <a:ext cx="8307494" cy="2907481"/>
          </a:xfrm>
        </p:spPr>
        <p:txBody>
          <a:bodyPr anchor="t" anchorCtr="0">
            <a:normAutofit/>
          </a:bodyPr>
          <a:lstStyle/>
          <a:p>
            <a:pPr algn="ctr">
              <a:spcAft>
                <a:spcPts val="1337"/>
              </a:spcAft>
            </a:pPr>
            <a:endParaRPr lang="en-US" sz="3600" dirty="0">
              <a:solidFill>
                <a:srgbClr val="0B50C3"/>
              </a:solidFill>
              <a:latin typeface="Gill Sans MT"/>
              <a:cs typeface="Gill Sans MT"/>
            </a:endParaRPr>
          </a:p>
        </p:txBody>
      </p:sp>
      <p:sp>
        <p:nvSpPr>
          <p:cNvPr id="48" name="TextBox 47"/>
          <p:cNvSpPr txBox="1"/>
          <p:nvPr/>
        </p:nvSpPr>
        <p:spPr>
          <a:xfrm>
            <a:off x="2037976" y="1388538"/>
            <a:ext cx="6935694" cy="732508"/>
          </a:xfrm>
          <a:prstGeom prst="rect">
            <a:avLst/>
          </a:prstGeom>
          <a:noFill/>
        </p:spPr>
        <p:txBody>
          <a:bodyPr wrap="square" lIns="101858" tIns="50929" rIns="101858" bIns="50929" rtlCol="0">
            <a:spAutoFit/>
          </a:bodyPr>
          <a:lstStyle/>
          <a:p>
            <a:pPr marL="318309" indent="-318309">
              <a:buFont typeface="Arial"/>
              <a:buChar char="•"/>
            </a:pPr>
            <a:endParaRPr lang="en-US" dirty="0">
              <a:solidFill>
                <a:srgbClr val="0B50C3"/>
              </a:solidFill>
            </a:endParaRPr>
          </a:p>
          <a:p>
            <a:pPr lvl="1"/>
            <a:endParaRPr lang="en-US" dirty="0"/>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0FB2DFFA-1394-BE47-96F9-8C356190A5C4}"/>
              </a:ext>
            </a:extLst>
          </p:cNvPr>
          <p:cNvSpPr txBox="1"/>
          <p:nvPr/>
        </p:nvSpPr>
        <p:spPr>
          <a:xfrm>
            <a:off x="3074504" y="808383"/>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9616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93258A4-0DAF-7C49-92B3-0F1158C9F4B7}"/>
              </a:ext>
            </a:extLst>
          </p:cNvPr>
          <p:cNvSpPr>
            <a:spLocks noChangeArrowheads="1"/>
          </p:cNvSpPr>
          <p:nvPr/>
        </p:nvSpPr>
        <p:spPr bwMode="auto">
          <a:xfrm>
            <a:off x="1222800" y="1019631"/>
            <a:ext cx="8689826"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80000"/>
              </a:lnSpc>
              <a:spcBef>
                <a:spcPct val="0"/>
              </a:spcBef>
              <a:spcAft>
                <a:spcPct val="0"/>
              </a:spcAft>
              <a:buClrTx/>
              <a:buSzTx/>
              <a:buFontTx/>
              <a:buNone/>
              <a:tabLst/>
            </a:pPr>
            <a:br>
              <a:rPr kumimoji="0" lang="en-US" altLang="en-US" b="1" i="0" u="none" strike="noStrike" cap="none" normalizeH="0" baseline="0" dirty="0">
                <a:ln>
                  <a:noFill/>
                </a:ln>
                <a:solidFill>
                  <a:schemeClr val="tx1"/>
                </a:solidFill>
                <a:effectLst/>
                <a:latin typeface="TimesNewRomanPS"/>
              </a:rPr>
            </a:br>
            <a:r>
              <a:rPr kumimoji="0" lang="en-US" altLang="en-US" b="1" i="0" u="none" strike="noStrike" cap="none" normalizeH="0" baseline="0" dirty="0">
                <a:ln>
                  <a:noFill/>
                </a:ln>
                <a:solidFill>
                  <a:srgbClr val="0B50C3"/>
                </a:solidFill>
                <a:effectLst/>
                <a:latin typeface="TimesNewRomanPS"/>
              </a:rPr>
              <a:t>GOALS</a:t>
            </a:r>
            <a:r>
              <a:rPr kumimoji="0" lang="en-US" altLang="en-US" b="1" i="0" u="none" strike="noStrike" cap="none" normalizeH="0" baseline="0" dirty="0">
                <a:ln>
                  <a:noFill/>
                </a:ln>
                <a:solidFill>
                  <a:schemeClr val="tx1"/>
                </a:solidFill>
                <a:effectLst/>
                <a:latin typeface="TimesNewRomanPS"/>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The League supports regulatory incentives to encourage the development of cost-effective alternative ways of delivering and paying for </a:t>
            </a:r>
            <a:r>
              <a:rPr kumimoji="0" lang="en-US" altLang="en-US" b="0" i="0" u="none" strike="noStrike" cap="none" normalizeH="0" baseline="0" dirty="0">
                <a:ln>
                  <a:noFill/>
                </a:ln>
                <a:solidFill>
                  <a:srgbClr val="0000FF"/>
                </a:solidFill>
                <a:effectLst/>
                <a:latin typeface="TimesNewRomanPSMT"/>
              </a:rPr>
              <a:t>health </a:t>
            </a:r>
            <a:r>
              <a:rPr kumimoji="0" lang="en-US" altLang="en-US" b="0" i="0" u="none" strike="noStrike" cap="none" normalizeH="0" baseline="0" dirty="0">
                <a:ln>
                  <a:noFill/>
                </a:ln>
                <a:solidFill>
                  <a:schemeClr val="tx1"/>
                </a:solidFill>
                <a:effectLst/>
                <a:latin typeface="TimesNewRomanPSMT"/>
              </a:rPr>
              <a:t>care. Delivery programs may take place in a variety of settings, including the home and online, and must provide quality care, meaning consistent with “standard of care” guidelines, by trained and licensed personnel, staffed adequately to ensure their own and patient safety. </a:t>
            </a:r>
            <a:br>
              <a:rPr kumimoji="0" lang="en-US" altLang="en-US" b="0" i="0" u="none" strike="noStrike" cap="none" normalizeH="0" baseline="0" dirty="0">
                <a:ln>
                  <a:noFill/>
                </a:ln>
                <a:solidFill>
                  <a:schemeClr val="tx1"/>
                </a:solidFill>
                <a:effectLst/>
                <a:latin typeface="TimesNewRomanPSMT"/>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As public health crises increasingly reveal, </a:t>
            </a:r>
            <a:r>
              <a:rPr kumimoji="0" lang="en-US" altLang="en-US" b="0" i="0" u="none" strike="noStrike" cap="none" normalizeH="0" baseline="0" dirty="0">
                <a:ln>
                  <a:noFill/>
                </a:ln>
                <a:solidFill>
                  <a:srgbClr val="0000FF"/>
                </a:solidFill>
                <a:effectLst/>
                <a:latin typeface="TimesNewRomanPSMT"/>
              </a:rPr>
              <a:t>a health program </a:t>
            </a:r>
            <a:r>
              <a:rPr kumimoji="0" lang="en-US" altLang="en-US" b="0" i="0" u="none" strike="noStrike" cap="none" normalizeH="0" baseline="0" dirty="0">
                <a:ln>
                  <a:noFill/>
                </a:ln>
                <a:solidFill>
                  <a:schemeClr val="tx1"/>
                </a:solidFill>
                <a:effectLst/>
                <a:latin typeface="TimesNewRomanPSMT"/>
              </a:rPr>
              <a:t>should protect the health of its most vulnerable populations, urban and rural, in order to protect the health of everyone. In addition, all programs should be evaluated regularly.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Decisions on medical procedures that would prolong life should be made jointly by patient, family, and physician. Patient decisions, including those made prior to need, should be respected. </a:t>
            </a:r>
            <a:br>
              <a:rPr kumimoji="0" lang="en-US" altLang="en-US" b="0" i="0" u="none" strike="noStrike" cap="none" normalizeH="0" baseline="0" dirty="0">
                <a:ln>
                  <a:noFill/>
                </a:ln>
                <a:solidFill>
                  <a:schemeClr val="tx1"/>
                </a:solidFill>
                <a:effectLst/>
                <a:latin typeface="TimesNewRomanPSMT"/>
              </a:rPr>
            </a:b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1" i="0" u="none" strike="noStrike" cap="none" normalizeH="0" baseline="0" dirty="0">
                <a:ln>
                  <a:noFill/>
                </a:ln>
                <a:solidFill>
                  <a:srgbClr val="0B50C3"/>
                </a:solidFill>
                <a:effectLst/>
                <a:latin typeface="TimesNewRomanPS"/>
              </a:rPr>
              <a:t>FINANCING AND ADMINISTRATION</a:t>
            </a:r>
            <a:r>
              <a:rPr kumimoji="0" lang="en-US" altLang="en-US" b="1" i="0" u="none" strike="noStrike" cap="none" normalizeH="0" baseline="0" dirty="0">
                <a:ln>
                  <a:noFill/>
                </a:ln>
                <a:solidFill>
                  <a:schemeClr val="tx1"/>
                </a:solidFill>
                <a:effectLst/>
                <a:latin typeface="TimesNewRomanPS"/>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The League supports the single-payer concept as a viable and desirable approach to implementing League positions on equitable access, affordability, and financial feasibility. In any proposed healthcare financing system, the League favors health insurance access independent of employment status</a:t>
            </a:r>
            <a:r>
              <a:rPr kumimoji="0" lang="en-US" altLang="en-US" b="0" i="0" u="none" strike="noStrike" cap="none" normalizeH="0" baseline="0" dirty="0">
                <a:ln>
                  <a:noFill/>
                </a:ln>
                <a:solidFill>
                  <a:srgbClr val="FF0000"/>
                </a:solidFill>
                <a:effectLst/>
                <a:latin typeface="TimesNewRomanPSMT"/>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8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Although the League prefers a healthcare financing system that includes all residents of the United States, in the absence of a federal program that achieves the goals of universal, affordable access to essential health services, the League supports </a:t>
            </a:r>
            <a:r>
              <a:rPr kumimoji="0" lang="en-US" altLang="en-US" b="0" i="0" u="none" strike="noStrike" cap="none" normalizeH="0" baseline="0" dirty="0">
                <a:ln>
                  <a:noFill/>
                </a:ln>
                <a:solidFill>
                  <a:srgbClr val="3366FF"/>
                </a:solidFill>
                <a:effectLst/>
                <a:latin typeface="TimesNewRomanPSMT"/>
              </a:rPr>
              <a:t>healthcare programs </a:t>
            </a:r>
            <a:r>
              <a:rPr kumimoji="0" lang="en-US" altLang="en-US" b="0" i="0" u="none" strike="noStrike" cap="none" normalizeH="0" baseline="0" dirty="0">
                <a:ln>
                  <a:noFill/>
                </a:ln>
                <a:solidFill>
                  <a:schemeClr val="tx1"/>
                </a:solidFill>
                <a:effectLst/>
                <a:latin typeface="TimesNewRomanPSMT"/>
              </a:rPr>
              <a:t>financed by </a:t>
            </a:r>
            <a:r>
              <a:rPr kumimoji="0" lang="en-US" altLang="en-US" b="0" i="0" u="none" strike="noStrike" cap="none" normalizeH="0" baseline="0" dirty="0">
                <a:ln>
                  <a:noFill/>
                </a:ln>
                <a:solidFill>
                  <a:srgbClr val="0000FF"/>
                </a:solidFill>
                <a:effectLst/>
                <a:latin typeface="TimesNewRomanPSMT"/>
              </a:rPr>
              <a:t>states </a:t>
            </a:r>
            <a:r>
              <a:rPr kumimoji="0" lang="en-US" altLang="en-US" b="0" i="0" u="none" strike="noStrike" cap="none" normalizeH="0" baseline="0" dirty="0">
                <a:ln>
                  <a:noFill/>
                </a:ln>
                <a:solidFill>
                  <a:schemeClr val="tx1"/>
                </a:solidFill>
                <a:effectLst/>
                <a:latin typeface="TimesNewRomanPSMT"/>
              </a:rPr>
              <a:t>which include continuation of federal funding </a:t>
            </a:r>
            <a:r>
              <a:rPr kumimoji="0" lang="en-US" altLang="en-US" b="0" i="0" u="none" strike="noStrike" cap="none" normalizeH="0" baseline="0" dirty="0">
                <a:ln>
                  <a:noFill/>
                </a:ln>
                <a:solidFill>
                  <a:srgbClr val="0000FF"/>
                </a:solidFill>
                <a:effectLst/>
                <a:latin typeface="TimesNewRomanPSMT"/>
              </a:rPr>
              <a:t>and comply with League principles. </a:t>
            </a:r>
            <a:r>
              <a:rPr kumimoji="0" lang="en-US" altLang="en-US" b="0" i="0" u="none" strike="noStrike" cap="none" normalizeH="0" baseline="0" dirty="0">
                <a:ln>
                  <a:noFill/>
                </a:ln>
                <a:solidFill>
                  <a:schemeClr val="tx1"/>
                </a:solidFill>
                <a:effectLst/>
                <a:latin typeface="Arial" panose="020B0604020202020204" pitchFamily="34" charset="0"/>
              </a:rPr>
              <a:t>                                                       </a:t>
            </a:r>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6582563"/>
            <a:ext cx="8307494" cy="3661374"/>
          </a:xfrm>
        </p:spPr>
        <p:txBody>
          <a:bodyPr anchor="t" anchorCtr="0">
            <a:normAutofit/>
          </a:bodyPr>
          <a:lstStyle/>
          <a:p>
            <a:pPr algn="ctr">
              <a:spcAft>
                <a:spcPts val="1337"/>
              </a:spcAft>
            </a:pPr>
            <a:br>
              <a:rPr lang="en-US" sz="3600" dirty="0">
                <a:solidFill>
                  <a:srgbClr val="0B50C3"/>
                </a:solidFill>
                <a:latin typeface="Gill Sans MT"/>
                <a:cs typeface="Gill Sans MT"/>
              </a:rPr>
            </a:br>
            <a:br>
              <a:rPr lang="en-US" sz="3600" dirty="0">
                <a:solidFill>
                  <a:srgbClr val="0B50C3"/>
                </a:solidFill>
                <a:latin typeface="Gill Sans MT"/>
                <a:cs typeface="Gill Sans MT"/>
              </a:rPr>
            </a:br>
            <a:br>
              <a:rPr lang="en-US" sz="3600" dirty="0">
                <a:solidFill>
                  <a:srgbClr val="0B50C3"/>
                </a:solidFill>
                <a:latin typeface="Gill Sans MT"/>
                <a:cs typeface="Gill Sans MT"/>
              </a:rPr>
            </a:br>
            <a:br>
              <a:rPr lang="en-US" sz="3600" dirty="0">
                <a:solidFill>
                  <a:srgbClr val="0B50C3"/>
                </a:solidFill>
                <a:latin typeface="Gill Sans MT"/>
                <a:cs typeface="Gill Sans MT"/>
              </a:rPr>
            </a:br>
            <a:br>
              <a:rPr lang="en-US" sz="3600" dirty="0">
                <a:solidFill>
                  <a:srgbClr val="0B50C3"/>
                </a:solidFill>
                <a:latin typeface="Gill Sans MT"/>
                <a:cs typeface="Gill Sans MT"/>
              </a:rPr>
            </a:br>
            <a:endParaRPr lang="en-US" sz="3600" dirty="0">
              <a:solidFill>
                <a:srgbClr val="0B50C3"/>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7" name="TextBox 6">
            <a:extLst>
              <a:ext uri="{FF2B5EF4-FFF2-40B4-BE49-F238E27FC236}">
                <a16:creationId xmlns:a16="http://schemas.microsoft.com/office/drawing/2014/main" id="{CA9962DB-80BE-3D4E-BFA6-21609AFC60BE}"/>
              </a:ext>
            </a:extLst>
          </p:cNvPr>
          <p:cNvSpPr txBox="1"/>
          <p:nvPr/>
        </p:nvSpPr>
        <p:spPr>
          <a:xfrm>
            <a:off x="1311965" y="410818"/>
            <a:ext cx="6766596" cy="584775"/>
          </a:xfrm>
          <a:prstGeom prst="rect">
            <a:avLst/>
          </a:prstGeom>
          <a:noFill/>
        </p:spPr>
        <p:txBody>
          <a:bodyPr wrap="none" rtlCol="0">
            <a:spAutoFit/>
          </a:bodyPr>
          <a:lstStyle/>
          <a:p>
            <a:r>
              <a:rPr lang="en-US" altLang="en-US" sz="3200" b="1" dirty="0">
                <a:solidFill>
                  <a:srgbClr val="0B50C3"/>
                </a:solidFill>
              </a:rPr>
              <a:t>Proposed Concurrence Statement</a:t>
            </a:r>
            <a:endParaRPr lang="en-US" sz="3200" b="1" dirty="0">
              <a:solidFill>
                <a:srgbClr val="0B50C3"/>
              </a:solidFill>
            </a:endParaRPr>
          </a:p>
        </p:txBody>
      </p:sp>
    </p:spTree>
    <p:extLst>
      <p:ext uri="{BB962C8B-B14F-4D97-AF65-F5344CB8AC3E}">
        <p14:creationId xmlns:p14="http://schemas.microsoft.com/office/powerpoint/2010/main" val="122553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19199" y="66263"/>
            <a:ext cx="9011477" cy="7654312"/>
          </a:xfrm>
          <a:solidFill>
            <a:schemeClr val="bg1"/>
          </a:solidFill>
        </p:spPr>
        <p:txBody>
          <a:bodyPr anchor="t" anchorCtr="0">
            <a:noAutofit/>
          </a:bodyPr>
          <a:lstStyle/>
          <a:p>
            <a:pPr lvl="0" eaLnBrk="0" fontAlgn="base" hangingPunct="0">
              <a:lnSpc>
                <a:spcPct val="80000"/>
              </a:lnSpc>
              <a:spcAft>
                <a:spcPct val="0"/>
              </a:spcAft>
            </a:pPr>
            <a:r>
              <a:rPr lang="en-US" altLang="en-US" sz="2000" b="1" dirty="0">
                <a:effectLst/>
                <a:latin typeface="TimesNewRomanPS"/>
              </a:rPr>
              <a:t>COST CONTROL </a:t>
            </a:r>
            <a:br>
              <a:rPr lang="en-US" altLang="en-US" sz="2000" dirty="0">
                <a:solidFill>
                  <a:schemeClr val="tx1"/>
                </a:solidFill>
                <a:effectLst/>
              </a:rPr>
            </a:br>
            <a:r>
              <a:rPr lang="en-US" altLang="en-US" sz="2000" dirty="0">
                <a:solidFill>
                  <a:schemeClr val="tx1"/>
                </a:solidFill>
                <a:effectLst/>
                <a:latin typeface="TimesNewRomanPSMT"/>
              </a:rPr>
              <a:t>Specific cost-control methods should reflect the most credible, evidence-based research available on how healthcare financing policy affects equitable access to healthcare, overall quality of care for individuals and populations, and total system costs of healthcare and its administration. Methods used should not exacerbate disparities in health outcomes among marginalized </a:t>
            </a:r>
            <a:r>
              <a:rPr lang="en-US" altLang="en-US" sz="2000" dirty="0">
                <a:solidFill>
                  <a:srgbClr val="0000FF"/>
                </a:solidFill>
                <a:effectLst/>
                <a:latin typeface="TimesNewRomanPSMT"/>
              </a:rPr>
              <a:t>residents</a:t>
            </a:r>
            <a:r>
              <a:rPr lang="en-US" altLang="en-US" sz="2000" dirty="0">
                <a:solidFill>
                  <a:schemeClr val="tx1"/>
                </a:solidFill>
                <a:effectLst/>
                <a:latin typeface="TimesNewRomanPSMT"/>
              </a:rPr>
              <a:t>. </a:t>
            </a:r>
            <a:br>
              <a:rPr lang="en-US" altLang="en-US" sz="2000" dirty="0">
                <a:solidFill>
                  <a:schemeClr val="tx1"/>
                </a:solidFill>
                <a:effectLst/>
                <a:latin typeface="TimesNewRomanPSMT"/>
              </a:rPr>
            </a:br>
            <a:br>
              <a:rPr lang="en-US" altLang="en-US" sz="2000" dirty="0">
                <a:solidFill>
                  <a:schemeClr val="tx1"/>
                </a:solidFill>
                <a:effectLst/>
                <a:latin typeface="TimesNewRomanPSMT"/>
              </a:rPr>
            </a:br>
            <a:br>
              <a:rPr lang="en-US" altLang="en-US" sz="2000" dirty="0">
                <a:solidFill>
                  <a:schemeClr val="tx1"/>
                </a:solidFill>
                <a:effectLst/>
                <a:latin typeface="TimesNewRomanPSMT"/>
              </a:rPr>
            </a:br>
            <a:br>
              <a:rPr lang="en-US" altLang="en-US" sz="2000" dirty="0">
                <a:solidFill>
                  <a:schemeClr val="tx1"/>
                </a:solidFill>
                <a:effectLst/>
                <a:latin typeface="TimesNewRomanPSMT"/>
              </a:rPr>
            </a:br>
            <a:br>
              <a:rPr lang="en-US" altLang="en-US" sz="2000" dirty="0">
                <a:solidFill>
                  <a:schemeClr val="tx1"/>
                </a:solidFill>
                <a:effectLst/>
                <a:latin typeface="TimesNewRomanPSMT"/>
              </a:rPr>
            </a:br>
            <a:br>
              <a:rPr lang="en-US" altLang="en-US" sz="2000" dirty="0">
                <a:solidFill>
                  <a:schemeClr val="tx1"/>
                </a:solidFill>
                <a:effectLst/>
                <a:latin typeface="TimesNewRomanPSMT"/>
              </a:rPr>
            </a:br>
            <a:br>
              <a:rPr lang="en-US" altLang="en-US" sz="2000" dirty="0">
                <a:solidFill>
                  <a:schemeClr val="tx1"/>
                </a:solidFill>
                <a:effectLs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br>
              <a:rPr lang="en-US" altLang="en-US" sz="2000" dirty="0">
                <a:solidFill>
                  <a:schemeClr val="tx1"/>
                </a:solidFill>
                <a:effectLst/>
                <a:latin typeface="SymbolMT"/>
              </a:rPr>
            </a:br>
            <a:r>
              <a:rPr lang="en-US" altLang="en-US" sz="2000" b="1" dirty="0">
                <a:effectLst/>
                <a:latin typeface="TimesNewRomanPS"/>
              </a:rPr>
              <a:t>PUBLIC PARTICIPATION </a:t>
            </a:r>
            <a:br>
              <a:rPr lang="en-US" altLang="en-US" sz="2000" dirty="0">
                <a:solidFill>
                  <a:schemeClr val="tx1"/>
                </a:solidFill>
                <a:effectLst/>
                <a:latin typeface="SymbolMT"/>
              </a:rPr>
            </a:br>
            <a:r>
              <a:rPr lang="en-US" altLang="en-US" sz="2000" dirty="0">
                <a:solidFill>
                  <a:schemeClr val="tx1"/>
                </a:solidFill>
                <a:effectLst/>
                <a:latin typeface="TimesNewRomanPSMT"/>
              </a:rPr>
              <a:t>The League supports public input as integral to the process for determining healthcare coverage and funding. To participate in public discussion of health policy and to share effectively in making policy decisions, residents must be provided with information on the healthcare system and on the implications of health policy decisions. </a:t>
            </a:r>
            <a:endParaRPr lang="en-US" sz="2000" dirty="0">
              <a:solidFill>
                <a:srgbClr val="0B50C3"/>
              </a:solidFill>
              <a:latin typeface="Gill Sans MT"/>
              <a:cs typeface="Gill Sans MT"/>
            </a:endParaRPr>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0FB2DFFA-1394-BE47-96F9-8C356190A5C4}"/>
              </a:ext>
            </a:extLst>
          </p:cNvPr>
          <p:cNvSpPr txBox="1"/>
          <p:nvPr/>
        </p:nvSpPr>
        <p:spPr>
          <a:xfrm>
            <a:off x="3074504" y="808383"/>
            <a:ext cx="184731" cy="400110"/>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F8C904EE-A7E0-8740-A9AA-09386E311AEA}"/>
              </a:ext>
            </a:extLst>
          </p:cNvPr>
          <p:cNvSpPr txBox="1"/>
          <p:nvPr/>
        </p:nvSpPr>
        <p:spPr>
          <a:xfrm>
            <a:off x="1707177" y="1644751"/>
            <a:ext cx="8523500" cy="4770537"/>
          </a:xfrm>
          <a:prstGeom prst="rect">
            <a:avLst/>
          </a:prstGeom>
          <a:noFill/>
        </p:spPr>
        <p:txBody>
          <a:bodyPr wrap="square" rtlCol="0">
            <a:spAutoFit/>
          </a:bodyPr>
          <a:lstStyle/>
          <a:p>
            <a:pPr marL="238125" indent="-238125">
              <a:lnSpc>
                <a:spcPct val="80000"/>
              </a:lnSpc>
              <a:buFont typeface="Arial" panose="020B0604020202020204" pitchFamily="34" charset="0"/>
              <a:buChar char="•"/>
            </a:pPr>
            <a:r>
              <a:rPr lang="en-US" altLang="en-US" dirty="0">
                <a:latin typeface="TimesNewRomanPSMT"/>
              </a:rPr>
              <a:t>Reduction of administrative costs — both for the insurance </a:t>
            </a:r>
            <a:r>
              <a:rPr lang="en-US" altLang="en-US" dirty="0">
                <a:solidFill>
                  <a:srgbClr val="0000FF"/>
                </a:solidFill>
                <a:latin typeface="TimesNewRomanPSMT"/>
              </a:rPr>
              <a:t>program </a:t>
            </a:r>
            <a:r>
              <a:rPr lang="en-US" altLang="en-US" dirty="0">
                <a:latin typeface="TimesNewRomanPSMT"/>
              </a:rPr>
              <a:t>and for providers</a:t>
            </a:r>
          </a:p>
          <a:p>
            <a:pPr marL="238125" indent="-238125">
              <a:lnSpc>
                <a:spcPct val="80000"/>
              </a:lnSpc>
              <a:buFont typeface="Arial" panose="020B0604020202020204" pitchFamily="34" charset="0"/>
              <a:buChar char="•"/>
            </a:pPr>
            <a:r>
              <a:rPr lang="en-US" altLang="en-US" dirty="0">
                <a:latin typeface="TimesNewRomanPSMT"/>
              </a:rPr>
              <a:t>Negotiated volume discounts for pharmaceuticals and durable medical equipment to bring prices closer to international levels — or importing of same to reduce costs, </a:t>
            </a:r>
          </a:p>
          <a:p>
            <a:pPr marL="238125" indent="-238125">
              <a:lnSpc>
                <a:spcPct val="80000"/>
              </a:lnSpc>
              <a:buFont typeface="Arial" panose="020B0604020202020204" pitchFamily="34" charset="0"/>
              <a:buChar char="•"/>
            </a:pPr>
            <a:r>
              <a:rPr lang="en-US" altLang="en-US" dirty="0">
                <a:latin typeface="TimesNewRomanPSMT"/>
              </a:rPr>
              <a:t>Evidence-based treatment protocols and drug formularies that include cost/benefit assessments of medical value, </a:t>
            </a:r>
            <a:endParaRPr lang="en-US" altLang="en-US" dirty="0">
              <a:latin typeface="SymbolMT"/>
            </a:endParaRPr>
          </a:p>
          <a:p>
            <a:pPr marL="238125" indent="-238125">
              <a:lnSpc>
                <a:spcPct val="80000"/>
              </a:lnSpc>
              <a:buFont typeface="Arial" panose="020B0604020202020204" pitchFamily="34" charset="0"/>
              <a:buChar char="•"/>
            </a:pPr>
            <a:r>
              <a:rPr lang="en-US" altLang="en-US" dirty="0">
                <a:latin typeface="TimesNewRomanPSMT"/>
              </a:rPr>
              <a:t>Malpractice reforms designed both to compensate patients for medical errors and to avoid future errors by encouraging robust quality improvement processes (at individual and systemic levels) and open communications with patients, </a:t>
            </a:r>
            <a:endParaRPr lang="en-US" altLang="en-US" dirty="0">
              <a:latin typeface="SymbolMT"/>
            </a:endParaRPr>
          </a:p>
          <a:p>
            <a:pPr marL="238125" indent="-238125">
              <a:lnSpc>
                <a:spcPct val="80000"/>
              </a:lnSpc>
              <a:buFont typeface="Arial" panose="020B0604020202020204" pitchFamily="34" charset="0"/>
              <a:buChar char="•"/>
            </a:pPr>
            <a:r>
              <a:rPr lang="en-US" altLang="en-US" dirty="0">
                <a:latin typeface="TimesNewRomanPSMT"/>
              </a:rPr>
              <a:t>Investment in well-care — such as prevention, family planning, patient education, primary care — to increase health and reduce preventable adverse health events/</a:t>
            </a:r>
            <a:br>
              <a:rPr lang="en-US" altLang="en-US" dirty="0">
                <a:latin typeface="TimesNewRomanPSMT"/>
              </a:rPr>
            </a:br>
            <a:r>
              <a:rPr lang="en-US" altLang="en-US" dirty="0">
                <a:latin typeface="TimesNewRomanPSMT"/>
              </a:rPr>
              <a:t>expenditures, </a:t>
            </a:r>
            <a:endParaRPr lang="en-US" altLang="en-US" dirty="0">
              <a:latin typeface="SymbolMT"/>
            </a:endParaRPr>
          </a:p>
          <a:p>
            <a:pPr marL="238125" indent="-238125">
              <a:lnSpc>
                <a:spcPct val="80000"/>
              </a:lnSpc>
              <a:buFont typeface="Arial" panose="020B0604020202020204" pitchFamily="34" charset="0"/>
              <a:buChar char="•"/>
            </a:pPr>
            <a:r>
              <a:rPr lang="en-US" altLang="en-US" dirty="0">
                <a:latin typeface="TimesNewRomanPSMT"/>
              </a:rPr>
              <a:t>Investment in maternal/infant care, chronic disease management, and behavioral healthcare. </a:t>
            </a:r>
            <a:endParaRPr lang="en-US" altLang="en-US" dirty="0">
              <a:latin typeface="SymbolMT"/>
            </a:endParaRPr>
          </a:p>
          <a:p>
            <a:pPr marL="238125" indent="-238125">
              <a:lnSpc>
                <a:spcPct val="80000"/>
              </a:lnSpc>
              <a:buFont typeface="Arial" panose="020B0604020202020204" pitchFamily="34" charset="0"/>
              <a:buChar char="•"/>
            </a:pPr>
            <a:r>
              <a:rPr lang="en-US" altLang="en-US" dirty="0">
                <a:latin typeface="TimesNewRomanPSMT"/>
              </a:rPr>
              <a:t>Provision for short-term and long-term home-care services to reduce institutionalization</a:t>
            </a:r>
            <a:endParaRPr lang="en-US" dirty="0"/>
          </a:p>
        </p:txBody>
      </p:sp>
    </p:spTree>
    <p:extLst>
      <p:ext uri="{BB962C8B-B14F-4D97-AF65-F5344CB8AC3E}">
        <p14:creationId xmlns:p14="http://schemas.microsoft.com/office/powerpoint/2010/main" val="319768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415629" y="1732261"/>
            <a:ext cx="8307494" cy="2907481"/>
          </a:xfrm>
        </p:spPr>
        <p:txBody>
          <a:bodyPr anchor="t" anchorCtr="0">
            <a:normAutofit/>
          </a:bodyPr>
          <a:lstStyle/>
          <a:p>
            <a:pPr algn="ctr">
              <a:spcAft>
                <a:spcPts val="1337"/>
              </a:spcAft>
            </a:pPr>
            <a:endParaRPr lang="en-US" sz="3600" dirty="0">
              <a:solidFill>
                <a:srgbClr val="0B50C3"/>
              </a:solidFill>
              <a:latin typeface="Gill Sans MT"/>
              <a:cs typeface="Gill Sans MT"/>
            </a:endParaRPr>
          </a:p>
        </p:txBody>
      </p:sp>
      <p:sp>
        <p:nvSpPr>
          <p:cNvPr id="48" name="TextBox 47"/>
          <p:cNvSpPr txBox="1"/>
          <p:nvPr/>
        </p:nvSpPr>
        <p:spPr>
          <a:xfrm>
            <a:off x="2037976" y="1388538"/>
            <a:ext cx="6935694" cy="732508"/>
          </a:xfrm>
          <a:prstGeom prst="rect">
            <a:avLst/>
          </a:prstGeom>
          <a:noFill/>
        </p:spPr>
        <p:txBody>
          <a:bodyPr wrap="square" lIns="101858" tIns="50929" rIns="101858" bIns="50929" rtlCol="0">
            <a:spAutoFit/>
          </a:bodyPr>
          <a:lstStyle/>
          <a:p>
            <a:pPr marL="318309" indent="-318309">
              <a:buFont typeface="Arial"/>
              <a:buChar char="•"/>
            </a:pPr>
            <a:endParaRPr lang="en-US" dirty="0">
              <a:solidFill>
                <a:srgbClr val="0B50C3"/>
              </a:solidFill>
            </a:endParaRPr>
          </a:p>
          <a:p>
            <a:pPr lvl="1"/>
            <a:endParaRPr lang="en-US" dirty="0"/>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0FB2DFFA-1394-BE47-96F9-8C356190A5C4}"/>
              </a:ext>
            </a:extLst>
          </p:cNvPr>
          <p:cNvSpPr txBox="1"/>
          <p:nvPr/>
        </p:nvSpPr>
        <p:spPr>
          <a:xfrm>
            <a:off x="3074504" y="808383"/>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8171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099091" y="-99070"/>
            <a:ext cx="8781888" cy="8020405"/>
          </a:xfrm>
          <a:prstGeom prst="rect">
            <a:avLst/>
          </a:prstGeom>
          <a:noFill/>
        </p:spPr>
        <p:txBody>
          <a:bodyPr wrap="square" lIns="101858" tIns="50929" rIns="101858" bIns="50929" rtlCol="0">
            <a:spAutoFit/>
          </a:bodyPr>
          <a:lstStyle/>
          <a:p>
            <a:pPr marL="318309" indent="-318309">
              <a:buFont typeface="Arial"/>
              <a:buChar char="•"/>
            </a:pPr>
            <a:endParaRPr lang="en-US" dirty="0">
              <a:solidFill>
                <a:srgbClr val="0B50C3"/>
              </a:solidFill>
            </a:endParaRPr>
          </a:p>
          <a:p>
            <a:pPr lvl="1"/>
            <a:r>
              <a:rPr lang="en-US" dirty="0"/>
              <a:t>A few charts follow that respond to some of the questions about public and private funding, relative costs, and how the affordable, equitable access to VA healthcare eliminates many racial disparities in outcome.</a:t>
            </a:r>
          </a:p>
          <a:p>
            <a:pPr lvl="1"/>
            <a:endParaRPr lang="en-US" dirty="0"/>
          </a:p>
          <a:p>
            <a:pPr lvl="1"/>
            <a:r>
              <a:rPr lang="en-US" dirty="0"/>
              <a:t>A few of these slides date back to 2018 because they’re from our NYS Study Materials (2019-2020).  On the issue of racism being a health crisis, there are videos from </a:t>
            </a:r>
            <a:r>
              <a:rPr lang="en-US" dirty="0">
                <a:hlinkClick r:id="rId3"/>
              </a:rPr>
              <a:t>LWVNY 2021 Caucus </a:t>
            </a:r>
            <a:r>
              <a:rPr lang="en-US" dirty="0"/>
              <a:t>and </a:t>
            </a:r>
            <a:r>
              <a:rPr lang="en-US" dirty="0">
                <a:hlinkClick r:id="rId4"/>
              </a:rPr>
              <a:t>PNHP of Western PA </a:t>
            </a:r>
            <a:r>
              <a:rPr lang="en-US" dirty="0"/>
              <a:t>and </a:t>
            </a:r>
            <a:r>
              <a:rPr lang="en-US" dirty="0">
                <a:hlinkClick r:id="rId5"/>
              </a:rPr>
              <a:t>LWVCA 2021 Convention</a:t>
            </a:r>
            <a:r>
              <a:rPr lang="en-US" dirty="0"/>
              <a:t>.</a:t>
            </a:r>
          </a:p>
          <a:p>
            <a:pPr lvl="1"/>
            <a:endParaRPr lang="en-US" sz="1050" dirty="0"/>
          </a:p>
          <a:p>
            <a:r>
              <a:rPr lang="en-US" b="1" dirty="0"/>
              <a:t>On drug prices</a:t>
            </a:r>
            <a:r>
              <a:rPr lang="en-US" dirty="0"/>
              <a:t> — a few articles</a:t>
            </a:r>
            <a:r>
              <a:rPr lang="en-US" sz="1800" dirty="0"/>
              <a:t>:</a:t>
            </a:r>
          </a:p>
          <a:p>
            <a:pPr lvl="1"/>
            <a:r>
              <a:rPr lang="en-US" sz="800" dirty="0"/>
              <a:t>17 </a:t>
            </a:r>
            <a:r>
              <a:rPr lang="en-US" dirty="0"/>
              <a:t>Emily Miller, “US Drug Prices vs the World,” </a:t>
            </a:r>
            <a:r>
              <a:rPr lang="en-US" b="1" dirty="0" err="1"/>
              <a:t>DrugWatch</a:t>
            </a:r>
            <a:r>
              <a:rPr lang="en-US" b="1" dirty="0"/>
              <a:t>, BMJ, </a:t>
            </a:r>
            <a:r>
              <a:rPr lang="en-US" dirty="0"/>
              <a:t>2018 </a:t>
            </a:r>
            <a:r>
              <a:rPr lang="en-US" dirty="0">
                <a:hlinkClick r:id="rId6"/>
              </a:rPr>
              <a:t>https://www.drugwatch.com/featured/us-drug-prices-higher-vs-world/</a:t>
            </a:r>
            <a:endParaRPr lang="en-US" dirty="0"/>
          </a:p>
          <a:p>
            <a:pPr lvl="2"/>
            <a:r>
              <a:rPr lang="en-US" sz="1600" dirty="0"/>
              <a:t>“Most OECD countries also spend more of their healthcare budgets on drugs than </a:t>
            </a:r>
            <a:br>
              <a:rPr lang="en-US" sz="1600" dirty="0"/>
            </a:br>
            <a:r>
              <a:rPr lang="en-US" sz="1600" dirty="0"/>
              <a:t>does the United States. … dollar for dollar, European researchers have developed </a:t>
            </a:r>
            <a:br>
              <a:rPr lang="en-US" sz="1600" dirty="0"/>
            </a:br>
            <a:r>
              <a:rPr lang="en-US" sz="1600" dirty="0"/>
              <a:t>more first-in-class and global drugs than US researchers.”</a:t>
            </a:r>
          </a:p>
          <a:p>
            <a:pPr lvl="1"/>
            <a:r>
              <a:rPr lang="en-US" sz="800" dirty="0"/>
              <a:t>18 </a:t>
            </a:r>
            <a:r>
              <a:rPr lang="en-US" b="1" dirty="0"/>
              <a:t>U.S. House of Representative Committee on Ways and Means: </a:t>
            </a:r>
          </a:p>
          <a:p>
            <a:pPr lvl="2"/>
            <a:r>
              <a:rPr lang="en-US" sz="1600" dirty="0"/>
              <a:t>“US drug prices are nearly four times higher than the combined average of 11 other similar countries, and that Americans pay as much as 67 times more than consumers in other nations for prescription drugs, even when accounting for rebates.”:</a:t>
            </a:r>
            <a:endParaRPr lang="en-US" dirty="0"/>
          </a:p>
          <a:p>
            <a:pPr lvl="2"/>
            <a:r>
              <a:rPr lang="en-US" sz="1800" dirty="0"/>
              <a:t> </a:t>
            </a:r>
            <a:r>
              <a:rPr lang="en-US" sz="1800" dirty="0">
                <a:hlinkClick r:id="rId7"/>
              </a:rPr>
              <a:t>https://waysandmeans.house.gov/media-center/press-releases/ways-and-means-committee-releases-report-international-drug-pricing</a:t>
            </a:r>
            <a:r>
              <a:rPr lang="en-US" sz="1800" dirty="0"/>
              <a:t> “Painful Pill to Swallow: U.S. vs. International Prescription Drug Prices.” September 2019</a:t>
            </a:r>
            <a:br>
              <a:rPr lang="en-US" dirty="0"/>
            </a:br>
            <a:r>
              <a:rPr lang="en-US" sz="1800" dirty="0">
                <a:hlinkClick r:id="rId8"/>
              </a:rPr>
              <a:t>https://waysandmeans.house.gov/sites/democrats.waysandmeans.house.gov/files/documents/U.S.%20vs.%20International%20Prescription%20Drug%20Prices_0.pdf</a:t>
            </a:r>
            <a:r>
              <a:rPr lang="en-US" sz="1800" dirty="0"/>
              <a:t> </a:t>
            </a:r>
          </a:p>
          <a:p>
            <a:pPr lvl="1"/>
            <a:r>
              <a:rPr lang="en-US" sz="800" dirty="0"/>
              <a:t>19 </a:t>
            </a:r>
            <a:r>
              <a:rPr lang="en-US" dirty="0"/>
              <a:t>Donald Light, “High US drug prices not due to other nations’ free riding,” </a:t>
            </a:r>
            <a:r>
              <a:rPr lang="en-US" b="1" dirty="0"/>
              <a:t>BMJ</a:t>
            </a:r>
            <a:r>
              <a:rPr lang="en-US" dirty="0"/>
              <a:t> </a:t>
            </a:r>
            <a:r>
              <a:rPr lang="en-US" sz="1800" dirty="0"/>
              <a:t>2018 </a:t>
            </a:r>
            <a:r>
              <a:rPr lang="en-US" sz="1800" dirty="0">
                <a:hlinkClick r:id="rId9"/>
              </a:rPr>
              <a:t>https://pnhp.org/news/high-us-drug-prices-are-not-due-to-other-nations-free-riding/</a:t>
            </a:r>
            <a:endParaRPr lang="en-US" dirty="0"/>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3291" y="3"/>
            <a:ext cx="1099091" cy="7826588"/>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3" name="TextBox 2">
            <a:extLst>
              <a:ext uri="{FF2B5EF4-FFF2-40B4-BE49-F238E27FC236}">
                <a16:creationId xmlns:a16="http://schemas.microsoft.com/office/drawing/2014/main" id="{0FB2DFFA-1394-BE47-96F9-8C356190A5C4}"/>
              </a:ext>
            </a:extLst>
          </p:cNvPr>
          <p:cNvSpPr txBox="1"/>
          <p:nvPr/>
        </p:nvSpPr>
        <p:spPr>
          <a:xfrm>
            <a:off x="3074504" y="808383"/>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30599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7163" y="2155489"/>
            <a:ext cx="8247888" cy="544068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10" name="TextBox 9"/>
          <p:cNvSpPr txBox="1"/>
          <p:nvPr/>
        </p:nvSpPr>
        <p:spPr>
          <a:xfrm>
            <a:off x="1387844" y="320663"/>
            <a:ext cx="8663285" cy="1779941"/>
          </a:xfrm>
          <a:prstGeom prst="rect">
            <a:avLst/>
          </a:prstGeom>
          <a:noFill/>
        </p:spPr>
        <p:txBody>
          <a:bodyPr wrap="square" lIns="101858" tIns="50929" rIns="101858" bIns="50929" rtlCol="0">
            <a:spAutoFit/>
          </a:bodyPr>
          <a:lstStyle/>
          <a:p>
            <a:pPr>
              <a:lnSpc>
                <a:spcPct val="80000"/>
              </a:lnSpc>
              <a:spcAft>
                <a:spcPts val="1603"/>
              </a:spcAft>
            </a:pPr>
            <a:r>
              <a:rPr lang="en-US" sz="2900" dirty="0">
                <a:solidFill>
                  <a:srgbClr val="0B50C3"/>
                </a:solidFill>
              </a:rPr>
              <a:t>The US spends $11,000+ per person on healthcare </a:t>
            </a:r>
            <a:br>
              <a:rPr lang="en-US" sz="2900" dirty="0">
                <a:solidFill>
                  <a:srgbClr val="0B50C3"/>
                </a:solidFill>
              </a:rPr>
            </a:br>
            <a:r>
              <a:rPr lang="en-US" sz="2900" dirty="0">
                <a:solidFill>
                  <a:srgbClr val="0B50C3"/>
                </a:solidFill>
              </a:rPr>
              <a:t>— $7.3K from taxes plus $4K out-of-pocket —</a:t>
            </a:r>
          </a:p>
          <a:p>
            <a:pPr>
              <a:lnSpc>
                <a:spcPct val="80000"/>
              </a:lnSpc>
              <a:spcAft>
                <a:spcPts val="1003"/>
              </a:spcAft>
            </a:pPr>
            <a:r>
              <a:rPr lang="en-US" sz="2900" dirty="0">
                <a:solidFill>
                  <a:srgbClr val="0B50C3"/>
                </a:solidFill>
              </a:rPr>
              <a:t>Our </a:t>
            </a:r>
            <a:r>
              <a:rPr lang="en-US" sz="2900" b="1" dirty="0">
                <a:solidFill>
                  <a:srgbClr val="000000"/>
                </a:solidFill>
              </a:rPr>
              <a:t>public</a:t>
            </a:r>
            <a:r>
              <a:rPr lang="en-US" sz="2900" dirty="0">
                <a:solidFill>
                  <a:srgbClr val="000000"/>
                </a:solidFill>
              </a:rPr>
              <a:t> </a:t>
            </a:r>
            <a:r>
              <a:rPr lang="en-US" sz="2900" dirty="0">
                <a:solidFill>
                  <a:srgbClr val="0B50C3"/>
                </a:solidFill>
              </a:rPr>
              <a:t>spending exceeds every other country’s </a:t>
            </a:r>
            <a:br>
              <a:rPr lang="en-US" sz="2900" dirty="0">
                <a:solidFill>
                  <a:srgbClr val="0B50C3"/>
                </a:solidFill>
              </a:rPr>
            </a:br>
            <a:r>
              <a:rPr lang="en-US" sz="2900" b="1" dirty="0">
                <a:solidFill>
                  <a:srgbClr val="000000"/>
                </a:solidFill>
              </a:rPr>
              <a:t>total</a:t>
            </a:r>
            <a:r>
              <a:rPr lang="en-US" sz="2900" dirty="0">
                <a:solidFill>
                  <a:srgbClr val="000000"/>
                </a:solidFill>
              </a:rPr>
              <a:t> </a:t>
            </a:r>
            <a:r>
              <a:rPr lang="en-US" sz="2900" dirty="0">
                <a:solidFill>
                  <a:srgbClr val="0B50C3"/>
                </a:solidFill>
              </a:rPr>
              <a:t>spending</a:t>
            </a:r>
            <a:r>
              <a:rPr lang="en-US" sz="2700" dirty="0">
                <a:solidFill>
                  <a:srgbClr val="0B50C3"/>
                </a:solidFill>
              </a:rPr>
              <a:t> </a:t>
            </a:r>
            <a:r>
              <a:rPr lang="en-US" sz="2200" dirty="0">
                <a:solidFill>
                  <a:srgbClr val="0B50C3"/>
                </a:solidFill>
              </a:rPr>
              <a:t> (</a:t>
            </a:r>
            <a:r>
              <a:rPr lang="en-US" sz="2700" dirty="0">
                <a:solidFill>
                  <a:srgbClr val="0B50C3"/>
                </a:solidFill>
              </a:rPr>
              <a:t>except Switzerland, also $7.3)</a:t>
            </a:r>
          </a:p>
        </p:txBody>
      </p:sp>
      <p:sp>
        <p:nvSpPr>
          <p:cNvPr id="5" name="Rectangle 4"/>
          <p:cNvSpPr/>
          <p:nvPr/>
        </p:nvSpPr>
        <p:spPr>
          <a:xfrm>
            <a:off x="3291" y="2457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grpSp>
        <p:nvGrpSpPr>
          <p:cNvPr id="3" name="Group 2"/>
          <p:cNvGrpSpPr/>
          <p:nvPr/>
        </p:nvGrpSpPr>
        <p:grpSpPr>
          <a:xfrm>
            <a:off x="1387163" y="2133595"/>
            <a:ext cx="8247888" cy="5440680"/>
            <a:chOff x="1435608" y="1524000"/>
            <a:chExt cx="7498080" cy="4800600"/>
          </a:xfrm>
        </p:grpSpPr>
        <p:pic>
          <p:nvPicPr>
            <p:cNvPr id="12" name="Content Placeholder 2"/>
            <p:cNvPicPr>
              <a:picLocks noChangeAspect="1"/>
            </p:cNvPicPr>
            <p:nvPr/>
          </p:nvPicPr>
          <p:blipFill>
            <a:blip r:embed="rId3"/>
            <a:srcRect l="3858" r="3858"/>
            <a:stretch>
              <a:fillRect/>
            </a:stretch>
          </p:blipFill>
          <p:spPr>
            <a:xfrm>
              <a:off x="1435608" y="1524000"/>
              <a:ext cx="7498080" cy="4800600"/>
            </a:xfrm>
            <a:prstGeom prst="rect">
              <a:avLst/>
            </a:prstGeom>
          </p:spPr>
        </p:pic>
        <p:sp>
          <p:nvSpPr>
            <p:cNvPr id="2" name="TextBox 1"/>
            <p:cNvSpPr txBox="1"/>
            <p:nvPr/>
          </p:nvSpPr>
          <p:spPr>
            <a:xfrm>
              <a:off x="6445037" y="4444783"/>
              <a:ext cx="878257" cy="380194"/>
            </a:xfrm>
            <a:prstGeom prst="rect">
              <a:avLst/>
            </a:prstGeom>
            <a:noFill/>
            <a:ln>
              <a:noFill/>
            </a:ln>
          </p:spPr>
          <p:txBody>
            <a:bodyPr wrap="square" rtlCol="0">
              <a:spAutoFit/>
            </a:bodyPr>
            <a:lstStyle/>
            <a:p>
              <a:r>
                <a:rPr lang="en-US" sz="2200" dirty="0">
                  <a:solidFill>
                    <a:schemeClr val="bg1"/>
                  </a:solidFill>
                </a:rPr>
                <a:t>$3,947</a:t>
              </a:r>
            </a:p>
          </p:txBody>
        </p:sp>
      </p:grpSp>
    </p:spTree>
    <p:extLst>
      <p:ext uri="{BB962C8B-B14F-4D97-AF65-F5344CB8AC3E}">
        <p14:creationId xmlns:p14="http://schemas.microsoft.com/office/powerpoint/2010/main" val="194364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V="1">
            <a:off x="159204" y="12790438"/>
            <a:ext cx="38095" cy="107760"/>
          </a:xfrm>
        </p:spPr>
        <p:txBody>
          <a:bodyPr>
            <a:normAutofit fontScale="25000" lnSpcReduction="20000"/>
          </a:bodyPr>
          <a:lstStyle/>
          <a:p>
            <a:endParaRPr lang="en-US" dirty="0"/>
          </a:p>
        </p:txBody>
      </p:sp>
      <p:sp>
        <p:nvSpPr>
          <p:cNvPr id="4" name="Rectangle 2"/>
          <p:cNvSpPr>
            <a:spLocks noChangeArrowheads="1"/>
          </p:cNvSpPr>
          <p:nvPr/>
        </p:nvSpPr>
        <p:spPr bwMode="auto">
          <a:xfrm>
            <a:off x="2662416" y="1467180"/>
            <a:ext cx="205730" cy="410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1870" tIns="50935" rIns="101870" bIns="50935"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3086754" y="5862921"/>
            <a:ext cx="240276" cy="1010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1870" tIns="50935" rIns="101870" bIns="50935" numCol="1" anchor="ctr" anchorCtr="0" compatLnSpc="1">
            <a:prstTxWarp prst="textNoShape">
              <a:avLst/>
            </a:prstTxWarp>
            <a:spAutoFit/>
          </a:bodyPr>
          <a:lstStyle/>
          <a:p>
            <a:pPr defTabSz="1018705" eaLnBrk="0" fontAlgn="base" hangingPunct="0">
              <a:spcBef>
                <a:spcPct val="0"/>
              </a:spcBef>
              <a:spcAft>
                <a:spcPct val="0"/>
              </a:spcAft>
            </a:pPr>
            <a:r>
              <a:rPr lang="en-US" sz="1300">
                <a:latin typeface="Cambria" panose="02040503050406030204" pitchFamily="18" charset="0"/>
                <a:ea typeface="MS Mincho" charset="-128"/>
                <a:cs typeface="Times New Roman" panose="02020603050405020304" pitchFamily="18" charset="0"/>
              </a:rPr>
              <a:t> </a:t>
            </a:r>
          </a:p>
          <a:p>
            <a:pPr defTabSz="1018705" eaLnBrk="0" fontAlgn="base" hangingPunct="0">
              <a:spcBef>
                <a:spcPct val="0"/>
              </a:spcBef>
              <a:spcAft>
                <a:spcPct val="0"/>
              </a:spcAft>
            </a:pPr>
            <a:br>
              <a:rPr lang="en-US" sz="1300">
                <a:latin typeface="Cambria" panose="02040503050406030204" pitchFamily="18" charset="0"/>
                <a:ea typeface="MS Mincho" charset="-128"/>
                <a:cs typeface="Times New Roman" panose="02020603050405020304" pitchFamily="18" charset="0"/>
              </a:rPr>
            </a:br>
            <a:br>
              <a:rPr lang="en-US" sz="1300">
                <a:latin typeface="Cambria" panose="02040503050406030204" pitchFamily="18" charset="0"/>
                <a:ea typeface="MS Mincho" charset="-128"/>
                <a:cs typeface="Times New Roman" panose="02020603050405020304" pitchFamily="18" charset="0"/>
              </a:rPr>
            </a:br>
            <a:endParaRPr lang="en-US">
              <a:latin typeface="Arial" panose="020B0604020202020204" pitchFamily="34" charset="0"/>
            </a:endParaRPr>
          </a:p>
        </p:txBody>
      </p:sp>
      <p:sp>
        <p:nvSpPr>
          <p:cNvPr id="9" name="Rectangle 8"/>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a:endParaRPr lang="en-US"/>
          </a:p>
        </p:txBody>
      </p:sp>
      <p:sp>
        <p:nvSpPr>
          <p:cNvPr id="10" name="Rectangle 9"/>
          <p:cNvSpPr/>
          <p:nvPr/>
        </p:nvSpPr>
        <p:spPr>
          <a:xfrm>
            <a:off x="-17250" y="-19215"/>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pic>
        <p:nvPicPr>
          <p:cNvPr id="307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33" r="5632"/>
          <a:stretch/>
        </p:blipFill>
        <p:spPr bwMode="auto">
          <a:xfrm>
            <a:off x="1307501" y="617384"/>
            <a:ext cx="8345178" cy="71550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8115679" y="4044190"/>
            <a:ext cx="987213" cy="1074701"/>
          </a:xfrm>
          <a:prstGeom prst="rect">
            <a:avLst/>
          </a:prstGeom>
          <a:noFill/>
          <a:ln w="9525" cmpd="sng">
            <a:solidFill>
              <a:srgbClr val="FF0000"/>
            </a:solidFill>
          </a:ln>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a:endParaRPr lang="en-US"/>
          </a:p>
        </p:txBody>
      </p:sp>
      <p:sp>
        <p:nvSpPr>
          <p:cNvPr id="2" name="Title 1"/>
          <p:cNvSpPr>
            <a:spLocks noGrp="1"/>
          </p:cNvSpPr>
          <p:nvPr>
            <p:ph type="title"/>
          </p:nvPr>
        </p:nvSpPr>
        <p:spPr>
          <a:xfrm>
            <a:off x="1422916" y="181222"/>
            <a:ext cx="7945113" cy="1698973"/>
          </a:xfrm>
          <a:solidFill>
            <a:schemeClr val="bg1"/>
          </a:solidFill>
        </p:spPr>
        <p:txBody>
          <a:bodyPr>
            <a:normAutofit/>
          </a:bodyPr>
          <a:lstStyle/>
          <a:p>
            <a:pPr>
              <a:lnSpc>
                <a:spcPct val="80000"/>
              </a:lnSpc>
            </a:pPr>
            <a:r>
              <a:rPr lang="en-US" sz="3200" dirty="0">
                <a:solidFill>
                  <a:srgbClr val="0B50C3"/>
                </a:solidFill>
                <a:latin typeface="Gill Sans MT"/>
                <a:cs typeface="Gill Sans MT"/>
              </a:rPr>
              <a:t>American life-expectancy at birth is 3-5 years less than peer countries but we spend twice as much on average</a:t>
            </a:r>
          </a:p>
        </p:txBody>
      </p:sp>
      <p:sp>
        <p:nvSpPr>
          <p:cNvPr id="13" name="Rectangle 12"/>
          <p:cNvSpPr/>
          <p:nvPr/>
        </p:nvSpPr>
        <p:spPr>
          <a:xfrm>
            <a:off x="3941251" y="1877828"/>
            <a:ext cx="2868355" cy="2166362"/>
          </a:xfrm>
          <a:prstGeom prst="rect">
            <a:avLst/>
          </a:prstGeom>
          <a:noFill/>
          <a:ln w="9525" cmpd="sng">
            <a:solidFill>
              <a:srgbClr val="FF0000"/>
            </a:solidFill>
          </a:ln>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a:endParaRPr lang="en-US"/>
          </a:p>
        </p:txBody>
      </p:sp>
    </p:spTree>
    <p:extLst>
      <p:ext uri="{BB962C8B-B14F-4D97-AF65-F5344CB8AC3E}">
        <p14:creationId xmlns:p14="http://schemas.microsoft.com/office/powerpoint/2010/main" val="3270703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2" name="Title 1"/>
          <p:cNvSpPr>
            <a:spLocks noGrp="1"/>
          </p:cNvSpPr>
          <p:nvPr>
            <p:ph type="ctrTitle"/>
          </p:nvPr>
        </p:nvSpPr>
        <p:spPr>
          <a:xfrm>
            <a:off x="1251987" y="483286"/>
            <a:ext cx="8600744" cy="1190417"/>
          </a:xfrm>
        </p:spPr>
        <p:txBody>
          <a:bodyPr anchor="t" anchorCtr="0">
            <a:normAutofit/>
          </a:bodyPr>
          <a:lstStyle/>
          <a:p>
            <a:pPr>
              <a:lnSpc>
                <a:spcPct val="80000"/>
              </a:lnSpc>
              <a:spcAft>
                <a:spcPts val="1337"/>
              </a:spcAft>
            </a:pPr>
            <a:r>
              <a:rPr lang="en-US" sz="3200" dirty="0">
                <a:solidFill>
                  <a:srgbClr val="0B50C3"/>
                </a:solidFill>
                <a:latin typeface="Gill Sans MT"/>
                <a:cs typeface="Gill Sans MT"/>
              </a:rPr>
              <a:t>Almost</a:t>
            </a:r>
            <a:r>
              <a:rPr lang="en-US" sz="3200" dirty="0">
                <a:solidFill>
                  <a:srgbClr val="0B50C3"/>
                </a:solidFill>
              </a:rPr>
              <a:t> </a:t>
            </a:r>
            <a:r>
              <a:rPr lang="en-US" sz="3200" dirty="0">
                <a:solidFill>
                  <a:srgbClr val="0B50C3"/>
                </a:solidFill>
                <a:latin typeface="Gill Sans MT"/>
                <a:cs typeface="Gill Sans MT"/>
              </a:rPr>
              <a:t>$3,000 per person in </a:t>
            </a:r>
            <a:r>
              <a:rPr lang="en-US" sz="3200" dirty="0">
                <a:solidFill>
                  <a:srgbClr val="B01C28"/>
                </a:solidFill>
                <a:latin typeface="Gill Sans MT"/>
                <a:cs typeface="Gill Sans MT"/>
              </a:rPr>
              <a:t>excess</a:t>
            </a:r>
            <a:r>
              <a:rPr lang="en-US" sz="3200" dirty="0">
                <a:solidFill>
                  <a:srgbClr val="0B50C3"/>
                </a:solidFill>
                <a:latin typeface="Gill Sans MT"/>
                <a:cs typeface="Gill Sans MT"/>
              </a:rPr>
              <a:t> administrative costs explains much of US </a:t>
            </a:r>
            <a:r>
              <a:rPr lang="en-US" sz="3200" dirty="0">
                <a:solidFill>
                  <a:srgbClr val="B01C28"/>
                </a:solidFill>
                <a:latin typeface="Gill Sans MT"/>
                <a:cs typeface="Gill Sans MT"/>
              </a:rPr>
              <a:t>excess</a:t>
            </a:r>
            <a:r>
              <a:rPr lang="en-US" sz="3200" dirty="0">
                <a:solidFill>
                  <a:srgbClr val="FF0000"/>
                </a:solidFill>
                <a:latin typeface="Gill Sans MT"/>
                <a:cs typeface="Gill Sans MT"/>
              </a:rPr>
              <a:t> </a:t>
            </a:r>
            <a:r>
              <a:rPr lang="en-US" sz="3200" dirty="0">
                <a:solidFill>
                  <a:srgbClr val="0B50C3"/>
                </a:solidFill>
                <a:latin typeface="Gill Sans MT"/>
                <a:cs typeface="Gill Sans MT"/>
              </a:rPr>
              <a:t>total costs</a:t>
            </a:r>
            <a:endParaRPr lang="en-US" sz="3300" dirty="0">
              <a:solidFill>
                <a:srgbClr val="0B50C3"/>
              </a:solidFill>
              <a:latin typeface="Gill Sans MT"/>
              <a:cs typeface="Gill Sans MT"/>
            </a:endParaRPr>
          </a:p>
        </p:txBody>
      </p:sp>
      <p:sp>
        <p:nvSpPr>
          <p:cNvPr id="8" name="Rectangle 7"/>
          <p:cNvSpPr/>
          <p:nvPr/>
        </p:nvSpPr>
        <p:spPr>
          <a:xfrm>
            <a:off x="-17250" y="3409"/>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9" name="Rectangle 8"/>
          <p:cNvSpPr/>
          <p:nvPr/>
        </p:nvSpPr>
        <p:spPr>
          <a:xfrm>
            <a:off x="1387163" y="1521597"/>
            <a:ext cx="8247888" cy="6052679"/>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pic>
        <p:nvPicPr>
          <p:cNvPr id="4" name="Picture 3"/>
          <p:cNvPicPr>
            <a:picLocks noChangeAspect="1"/>
          </p:cNvPicPr>
          <p:nvPr/>
        </p:nvPicPr>
        <p:blipFill>
          <a:blip r:embed="rId3"/>
          <a:stretch>
            <a:fillRect/>
          </a:stretch>
        </p:blipFill>
        <p:spPr>
          <a:xfrm>
            <a:off x="2023968" y="1998136"/>
            <a:ext cx="7090809" cy="5554133"/>
          </a:xfrm>
          <a:prstGeom prst="rect">
            <a:avLst/>
          </a:prstGeom>
        </p:spPr>
      </p:pic>
      <p:sp>
        <p:nvSpPr>
          <p:cNvPr id="5" name="Right Bracket 4"/>
          <p:cNvSpPr/>
          <p:nvPr/>
        </p:nvSpPr>
        <p:spPr>
          <a:xfrm>
            <a:off x="5345940" y="3991754"/>
            <a:ext cx="335280" cy="1957491"/>
          </a:xfrm>
          <a:prstGeom prst="rightBracket">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lIns="101858" tIns="50929" rIns="101858" bIns="50929" rtlCol="0" anchor="ctr"/>
          <a:lstStyle/>
          <a:p>
            <a:pPr algn="ctr"/>
            <a:endParaRPr lang="en-US">
              <a:solidFill>
                <a:srgbClr val="FF0000"/>
              </a:solidFill>
            </a:endParaRPr>
          </a:p>
        </p:txBody>
      </p:sp>
      <p:sp>
        <p:nvSpPr>
          <p:cNvPr id="7" name="TextBox 6"/>
          <p:cNvSpPr txBox="1"/>
          <p:nvPr/>
        </p:nvSpPr>
        <p:spPr>
          <a:xfrm>
            <a:off x="5755662" y="4279618"/>
            <a:ext cx="2409177" cy="523220"/>
          </a:xfrm>
          <a:prstGeom prst="rect">
            <a:avLst/>
          </a:prstGeom>
          <a:noFill/>
          <a:ln>
            <a:noFill/>
          </a:ln>
        </p:spPr>
        <p:txBody>
          <a:bodyPr wrap="square" lIns="101858" tIns="50929" rIns="101858" bIns="50929" rtlCol="0">
            <a:spAutoFit/>
          </a:bodyPr>
          <a:lstStyle/>
          <a:p>
            <a:r>
              <a:rPr lang="en-US" sz="2700" dirty="0">
                <a:solidFill>
                  <a:srgbClr val="FFFF00"/>
                </a:solidFill>
              </a:rPr>
              <a:t>$3K Excess</a:t>
            </a:r>
          </a:p>
        </p:txBody>
      </p:sp>
    </p:spTree>
    <p:extLst>
      <p:ext uri="{BB962C8B-B14F-4D97-AF65-F5344CB8AC3E}">
        <p14:creationId xmlns:p14="http://schemas.microsoft.com/office/powerpoint/2010/main" val="663439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5449E7-527A-48B9-BCF7-C397BE9F862F}"/>
              </a:ext>
            </a:extLst>
          </p:cNvPr>
          <p:cNvPicPr>
            <a:picLocks noChangeAspect="1"/>
          </p:cNvPicPr>
          <p:nvPr/>
        </p:nvPicPr>
        <p:blipFill>
          <a:blip r:embed="rId3"/>
          <a:stretch>
            <a:fillRect/>
          </a:stretch>
        </p:blipFill>
        <p:spPr>
          <a:xfrm>
            <a:off x="119007" y="1224179"/>
            <a:ext cx="9818683" cy="5595734"/>
          </a:xfrm>
          <a:prstGeom prst="rect">
            <a:avLst/>
          </a:prstGeom>
        </p:spPr>
      </p:pic>
      <p:sp>
        <p:nvSpPr>
          <p:cNvPr id="11" name="Title 1">
            <a:extLst>
              <a:ext uri="{FF2B5EF4-FFF2-40B4-BE49-F238E27FC236}">
                <a16:creationId xmlns:a16="http://schemas.microsoft.com/office/drawing/2014/main" id="{2F7043BE-81C0-4880-B094-A6CA3F76B991}"/>
              </a:ext>
            </a:extLst>
          </p:cNvPr>
          <p:cNvSpPr txBox="1">
            <a:spLocks/>
          </p:cNvSpPr>
          <p:nvPr/>
        </p:nvSpPr>
        <p:spPr>
          <a:xfrm>
            <a:off x="1" y="690748"/>
            <a:ext cx="10188786" cy="1651008"/>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98529" algn="ctr">
              <a:tabLst>
                <a:tab pos="2383632" algn="l"/>
              </a:tabLst>
            </a:pPr>
            <a:r>
              <a:rPr lang="en-US" sz="3520" b="1" dirty="0">
                <a:solidFill>
                  <a:srgbClr val="234ABD"/>
                </a:solidFill>
                <a:latin typeface="Calibri"/>
                <a:cs typeface="Calibri"/>
              </a:rPr>
              <a:t>With universal healthcare Black soldiers</a:t>
            </a:r>
            <a:br>
              <a:rPr lang="en-US" sz="3520" b="1" dirty="0">
                <a:solidFill>
                  <a:srgbClr val="234ABD"/>
                </a:solidFill>
                <a:latin typeface="Calibri"/>
                <a:cs typeface="Calibri"/>
              </a:rPr>
            </a:br>
            <a:r>
              <a:rPr lang="en-US" sz="3520" b="1" dirty="0">
                <a:solidFill>
                  <a:srgbClr val="234ABD"/>
                </a:solidFill>
                <a:latin typeface="Calibri"/>
                <a:cs typeface="Calibri"/>
              </a:rPr>
              <a:t> and veterans live longer</a:t>
            </a:r>
          </a:p>
        </p:txBody>
      </p:sp>
      <p:sp>
        <p:nvSpPr>
          <p:cNvPr id="2" name="TextBox 1">
            <a:extLst>
              <a:ext uri="{FF2B5EF4-FFF2-40B4-BE49-F238E27FC236}">
                <a16:creationId xmlns:a16="http://schemas.microsoft.com/office/drawing/2014/main" id="{7AB406CF-571A-4280-8274-1828DB7071E5}"/>
              </a:ext>
            </a:extLst>
          </p:cNvPr>
          <p:cNvSpPr txBox="1"/>
          <p:nvPr/>
        </p:nvSpPr>
        <p:spPr>
          <a:xfrm>
            <a:off x="8099658" y="4198999"/>
            <a:ext cx="970548" cy="430887"/>
          </a:xfrm>
          <a:prstGeom prst="rect">
            <a:avLst/>
          </a:prstGeom>
          <a:noFill/>
        </p:spPr>
        <p:txBody>
          <a:bodyPr wrap="square" rtlCol="0">
            <a:spAutoFit/>
          </a:bodyPr>
          <a:lstStyle/>
          <a:p>
            <a:r>
              <a:rPr lang="en-US" sz="2200" dirty="0">
                <a:solidFill>
                  <a:schemeClr val="bg1"/>
                </a:solidFill>
              </a:rPr>
              <a:t>2015</a:t>
            </a:r>
          </a:p>
        </p:txBody>
      </p:sp>
      <p:pic>
        <p:nvPicPr>
          <p:cNvPr id="5" name="Picture 4">
            <a:extLst>
              <a:ext uri="{FF2B5EF4-FFF2-40B4-BE49-F238E27FC236}">
                <a16:creationId xmlns:a16="http://schemas.microsoft.com/office/drawing/2014/main" id="{48E7CDFE-F5C7-4DB2-8517-8270642B7549}"/>
              </a:ext>
            </a:extLst>
          </p:cNvPr>
          <p:cNvPicPr>
            <a:picLocks noChangeAspect="1"/>
          </p:cNvPicPr>
          <p:nvPr/>
        </p:nvPicPr>
        <p:blipFill rotWithShape="1">
          <a:blip r:embed="rId4"/>
          <a:srcRect l="25627" r="50000"/>
          <a:stretch/>
        </p:blipFill>
        <p:spPr>
          <a:xfrm>
            <a:off x="249292" y="231656"/>
            <a:ext cx="2151074" cy="1965048"/>
          </a:xfrm>
          <a:prstGeom prst="rect">
            <a:avLst/>
          </a:prstGeom>
        </p:spPr>
      </p:pic>
      <p:sp>
        <p:nvSpPr>
          <p:cNvPr id="3" name="Date Placeholder 2"/>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2E6B08EE-A281-5742-8E8A-2A12E71FB44F}" type="slidenum">
              <a:rPr lang="en-US" smtClean="0"/>
              <a:t>49</a:t>
            </a:fld>
            <a:endParaRPr lang="en-US"/>
          </a:p>
        </p:txBody>
      </p:sp>
      <p:cxnSp>
        <p:nvCxnSpPr>
          <p:cNvPr id="13" name="Straight Connector 12"/>
          <p:cNvCxnSpPr/>
          <p:nvPr/>
        </p:nvCxnSpPr>
        <p:spPr>
          <a:xfrm>
            <a:off x="3678767" y="3373966"/>
            <a:ext cx="52835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30579" y="3122493"/>
            <a:ext cx="1873270" cy="363176"/>
          </a:xfrm>
          <a:prstGeom prst="rect">
            <a:avLst/>
          </a:prstGeom>
          <a:solidFill>
            <a:srgbClr val="FFFFFF"/>
          </a:solidFill>
        </p:spPr>
        <p:txBody>
          <a:bodyPr wrap="none" rtlCol="0">
            <a:spAutoFit/>
          </a:bodyPr>
          <a:lstStyle/>
          <a:p>
            <a:r>
              <a:rPr lang="en-US" sz="1760" dirty="0">
                <a:solidFill>
                  <a:srgbClr val="FF0000"/>
                </a:solidFill>
              </a:rPr>
              <a:t>Parity with Whites</a:t>
            </a:r>
          </a:p>
        </p:txBody>
      </p:sp>
      <p:sp>
        <p:nvSpPr>
          <p:cNvPr id="15" name="TextBox 14"/>
          <p:cNvSpPr txBox="1"/>
          <p:nvPr/>
        </p:nvSpPr>
        <p:spPr>
          <a:xfrm>
            <a:off x="7755147" y="3066619"/>
            <a:ext cx="1575944" cy="566309"/>
          </a:xfrm>
          <a:prstGeom prst="rect">
            <a:avLst/>
          </a:prstGeom>
          <a:noFill/>
        </p:spPr>
        <p:txBody>
          <a:bodyPr wrap="none" rtlCol="0">
            <a:spAutoFit/>
          </a:bodyPr>
          <a:lstStyle/>
          <a:p>
            <a:r>
              <a:rPr lang="en-US" sz="1540" dirty="0">
                <a:solidFill>
                  <a:schemeClr val="bg1"/>
                </a:solidFill>
              </a:rPr>
              <a:t>Worse outcomes</a:t>
            </a:r>
          </a:p>
          <a:p>
            <a:r>
              <a:rPr lang="en-US" sz="1540" dirty="0">
                <a:solidFill>
                  <a:schemeClr val="bg1"/>
                </a:solidFill>
              </a:rPr>
              <a:t>Better outcomes</a:t>
            </a:r>
          </a:p>
        </p:txBody>
      </p:sp>
    </p:spTree>
    <p:extLst>
      <p:ext uri="{BB962C8B-B14F-4D97-AF65-F5344CB8AC3E}">
        <p14:creationId xmlns:p14="http://schemas.microsoft.com/office/powerpoint/2010/main" val="188071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9C37-3A33-479F-A714-7620790E69C2}"/>
              </a:ext>
            </a:extLst>
          </p:cNvPr>
          <p:cNvSpPr>
            <a:spLocks noGrp="1"/>
          </p:cNvSpPr>
          <p:nvPr>
            <p:ph type="title"/>
          </p:nvPr>
        </p:nvSpPr>
        <p:spPr>
          <a:xfrm>
            <a:off x="1579169" y="-197104"/>
            <a:ext cx="8247888" cy="1295400"/>
          </a:xfrm>
        </p:spPr>
        <p:txBody>
          <a:bodyPr anchor="ctr">
            <a:normAutofit/>
          </a:bodyPr>
          <a:lstStyle/>
          <a:p>
            <a:r>
              <a:rPr lang="en-US" dirty="0"/>
              <a:t>What are Leagues being asked to do:</a:t>
            </a:r>
          </a:p>
        </p:txBody>
      </p:sp>
      <p:sp>
        <p:nvSpPr>
          <p:cNvPr id="3" name="Content Placeholder 2">
            <a:extLst>
              <a:ext uri="{FF2B5EF4-FFF2-40B4-BE49-F238E27FC236}">
                <a16:creationId xmlns:a16="http://schemas.microsoft.com/office/drawing/2014/main" id="{6AC39EE5-CDDA-46A9-85FE-B7400493094B}"/>
              </a:ext>
            </a:extLst>
          </p:cNvPr>
          <p:cNvSpPr>
            <a:spLocks noGrp="1"/>
          </p:cNvSpPr>
          <p:nvPr>
            <p:ph sz="half" idx="2"/>
          </p:nvPr>
        </p:nvSpPr>
        <p:spPr>
          <a:xfrm>
            <a:off x="1838451" y="1259600"/>
            <a:ext cx="6919469" cy="576360"/>
          </a:xfrm>
        </p:spPr>
        <p:txBody>
          <a:bodyPr>
            <a:normAutofit/>
          </a:bodyPr>
          <a:lstStyle/>
          <a:p>
            <a:pPr marL="91672" indent="0">
              <a:spcAft>
                <a:spcPts val="1200"/>
              </a:spcAft>
              <a:buNone/>
            </a:pPr>
            <a:r>
              <a:rPr lang="en-US" dirty="0" err="1"/>
              <a:t>pwm.tempurl.host</a:t>
            </a:r>
            <a:r>
              <a:rPr lang="en-US" dirty="0"/>
              <a:t>/</a:t>
            </a:r>
            <a:r>
              <a:rPr lang="en-US" dirty="0" err="1"/>
              <a:t>hc</a:t>
            </a:r>
            <a:r>
              <a:rPr lang="en-US" dirty="0"/>
              <a:t>-concurrence/</a:t>
            </a:r>
          </a:p>
        </p:txBody>
      </p:sp>
      <p:sp>
        <p:nvSpPr>
          <p:cNvPr id="15" name="TextBox 14">
            <a:extLst>
              <a:ext uri="{FF2B5EF4-FFF2-40B4-BE49-F238E27FC236}">
                <a16:creationId xmlns:a16="http://schemas.microsoft.com/office/drawing/2014/main" id="{F5F69C62-5767-974B-BBF8-3CC510DC2DCA}"/>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5</a:t>
            </a:fld>
            <a:endParaRPr lang="en-US" sz="3200" dirty="0">
              <a:solidFill>
                <a:schemeClr val="bg1"/>
              </a:solidFill>
            </a:endParaRPr>
          </a:p>
        </p:txBody>
      </p:sp>
      <p:grpSp>
        <p:nvGrpSpPr>
          <p:cNvPr id="10" name="Group 9">
            <a:extLst>
              <a:ext uri="{FF2B5EF4-FFF2-40B4-BE49-F238E27FC236}">
                <a16:creationId xmlns:a16="http://schemas.microsoft.com/office/drawing/2014/main" id="{680B19C1-D3D1-C04E-ADCF-62C4AC8923CD}"/>
              </a:ext>
            </a:extLst>
          </p:cNvPr>
          <p:cNvGrpSpPr/>
          <p:nvPr/>
        </p:nvGrpSpPr>
        <p:grpSpPr>
          <a:xfrm>
            <a:off x="1300480" y="2115820"/>
            <a:ext cx="8493760" cy="5593080"/>
            <a:chOff x="1300480" y="2179320"/>
            <a:chExt cx="8493760" cy="5593080"/>
          </a:xfrm>
        </p:grpSpPr>
        <p:sp>
          <p:nvSpPr>
            <p:cNvPr id="7" name="Rectangle 6">
              <a:extLst>
                <a:ext uri="{FF2B5EF4-FFF2-40B4-BE49-F238E27FC236}">
                  <a16:creationId xmlns:a16="http://schemas.microsoft.com/office/drawing/2014/main" id="{668705E1-650B-9B49-BBFD-B056D43814D2}"/>
                </a:ext>
              </a:extLst>
            </p:cNvPr>
            <p:cNvSpPr/>
            <p:nvPr/>
          </p:nvSpPr>
          <p:spPr>
            <a:xfrm>
              <a:off x="1300480" y="2179320"/>
              <a:ext cx="8493760" cy="5593080"/>
            </a:xfrm>
            <a:prstGeom prst="rect">
              <a:avLst/>
            </a:prstGeom>
            <a:solidFill>
              <a:srgbClr val="B01C28"/>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B3CA82-EF0B-4C4C-ADBC-9CA12D9B89EA}"/>
                </a:ext>
              </a:extLst>
            </p:cNvPr>
            <p:cNvPicPr>
              <a:picLocks noChangeAspect="1"/>
            </p:cNvPicPr>
            <p:nvPr/>
          </p:nvPicPr>
          <p:blipFill>
            <a:blip r:embed="rId3"/>
            <a:stretch>
              <a:fillRect/>
            </a:stretch>
          </p:blipFill>
          <p:spPr>
            <a:xfrm>
              <a:off x="1449070" y="2316480"/>
              <a:ext cx="8216900" cy="5334000"/>
            </a:xfrm>
            <a:prstGeom prst="rect">
              <a:avLst/>
            </a:prstGeom>
          </p:spPr>
        </p:pic>
      </p:grpSp>
    </p:spTree>
    <p:extLst>
      <p:ext uri="{BB962C8B-B14F-4D97-AF65-F5344CB8AC3E}">
        <p14:creationId xmlns:p14="http://schemas.microsoft.com/office/powerpoint/2010/main" val="3506987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F7043BE-81C0-4880-B094-A6CA3F76B991}"/>
              </a:ext>
            </a:extLst>
          </p:cNvPr>
          <p:cNvSpPr txBox="1">
            <a:spLocks/>
          </p:cNvSpPr>
          <p:nvPr/>
        </p:nvSpPr>
        <p:spPr>
          <a:xfrm>
            <a:off x="644920" y="802507"/>
            <a:ext cx="8957158" cy="4955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960" dirty="0">
                <a:solidFill>
                  <a:srgbClr val="FF0000"/>
                </a:solidFill>
                <a:latin typeface="Tw Cen MT" panose="020B0602020104020603" pitchFamily="34" charset="77"/>
              </a:rPr>
              <a:t>VA AND MILITARY OUTCOMES</a:t>
            </a:r>
          </a:p>
        </p:txBody>
      </p:sp>
      <p:pic>
        <p:nvPicPr>
          <p:cNvPr id="26" name="Picture 25">
            <a:extLst>
              <a:ext uri="{FF2B5EF4-FFF2-40B4-BE49-F238E27FC236}">
                <a16:creationId xmlns:a16="http://schemas.microsoft.com/office/drawing/2014/main" id="{07C045C9-7570-476E-BCB7-CAC536B51EB2}"/>
              </a:ext>
            </a:extLst>
          </p:cNvPr>
          <p:cNvPicPr>
            <a:picLocks noChangeAspect="1"/>
          </p:cNvPicPr>
          <p:nvPr/>
        </p:nvPicPr>
        <p:blipFill>
          <a:blip r:embed="rId3"/>
          <a:stretch>
            <a:fillRect/>
          </a:stretch>
        </p:blipFill>
        <p:spPr>
          <a:xfrm>
            <a:off x="552718" y="1363281"/>
            <a:ext cx="8974995" cy="5084101"/>
          </a:xfrm>
          <a:prstGeom prst="rect">
            <a:avLst/>
          </a:prstGeom>
        </p:spPr>
      </p:pic>
      <p:sp>
        <p:nvSpPr>
          <p:cNvPr id="10" name="TextBox 9">
            <a:extLst>
              <a:ext uri="{FF2B5EF4-FFF2-40B4-BE49-F238E27FC236}">
                <a16:creationId xmlns:a16="http://schemas.microsoft.com/office/drawing/2014/main" id="{36AB6832-22CF-47BE-8092-0059EBE343B7}"/>
              </a:ext>
            </a:extLst>
          </p:cNvPr>
          <p:cNvSpPr txBox="1"/>
          <p:nvPr/>
        </p:nvSpPr>
        <p:spPr>
          <a:xfrm>
            <a:off x="7534977" y="2378482"/>
            <a:ext cx="970548" cy="430887"/>
          </a:xfrm>
          <a:prstGeom prst="rect">
            <a:avLst/>
          </a:prstGeom>
          <a:noFill/>
        </p:spPr>
        <p:txBody>
          <a:bodyPr wrap="square" rtlCol="0">
            <a:spAutoFit/>
          </a:bodyPr>
          <a:lstStyle/>
          <a:p>
            <a:r>
              <a:rPr lang="en-US" sz="2200" dirty="0">
                <a:solidFill>
                  <a:schemeClr val="bg1"/>
                </a:solidFill>
              </a:rPr>
              <a:t>2017</a:t>
            </a:r>
          </a:p>
        </p:txBody>
      </p:sp>
      <p:sp>
        <p:nvSpPr>
          <p:cNvPr id="5" name="Title 1">
            <a:extLst>
              <a:ext uri="{FF2B5EF4-FFF2-40B4-BE49-F238E27FC236}">
                <a16:creationId xmlns:a16="http://schemas.microsoft.com/office/drawing/2014/main" id="{2F7043BE-81C0-4880-B094-A6CA3F76B991}"/>
              </a:ext>
            </a:extLst>
          </p:cNvPr>
          <p:cNvSpPr txBox="1">
            <a:spLocks/>
          </p:cNvSpPr>
          <p:nvPr/>
        </p:nvSpPr>
        <p:spPr>
          <a:xfrm>
            <a:off x="1" y="524087"/>
            <a:ext cx="9716410" cy="2078438"/>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458720" algn="ctr"/>
            <a:r>
              <a:rPr lang="en-US" sz="3520" b="1" dirty="0">
                <a:solidFill>
                  <a:srgbClr val="234ABD"/>
                </a:solidFill>
                <a:latin typeface="Calibri"/>
                <a:cs typeface="Calibri"/>
              </a:rPr>
              <a:t>With universal healthcare </a:t>
            </a:r>
            <a:br>
              <a:rPr lang="en-US" sz="3520" b="1" dirty="0">
                <a:solidFill>
                  <a:srgbClr val="234ABD"/>
                </a:solidFill>
                <a:latin typeface="Calibri"/>
                <a:cs typeface="Calibri"/>
              </a:rPr>
            </a:br>
            <a:r>
              <a:rPr lang="en-US" sz="3520" b="1" dirty="0">
                <a:solidFill>
                  <a:srgbClr val="234ABD"/>
                </a:solidFill>
                <a:latin typeface="Calibri"/>
                <a:cs typeface="Calibri"/>
              </a:rPr>
              <a:t>racial disparities nearly disappear </a:t>
            </a:r>
            <a:br>
              <a:rPr lang="en-US" sz="3520" b="1" dirty="0">
                <a:solidFill>
                  <a:srgbClr val="234ABD"/>
                </a:solidFill>
                <a:latin typeface="Calibri"/>
                <a:cs typeface="Calibri"/>
              </a:rPr>
            </a:br>
            <a:r>
              <a:rPr lang="en-US" sz="3520" b="1" dirty="0">
                <a:solidFill>
                  <a:srgbClr val="234ABD"/>
                </a:solidFill>
                <a:latin typeface="Calibri"/>
                <a:cs typeface="Calibri"/>
              </a:rPr>
              <a:t>for Black soldiers and veterans</a:t>
            </a:r>
            <a:r>
              <a:rPr lang="en-US" sz="3520" dirty="0">
                <a:solidFill>
                  <a:srgbClr val="0000FF"/>
                </a:solidFill>
                <a:latin typeface="Calibri"/>
                <a:cs typeface="Calibri"/>
              </a:rPr>
              <a:t> </a:t>
            </a:r>
          </a:p>
        </p:txBody>
      </p:sp>
      <p:pic>
        <p:nvPicPr>
          <p:cNvPr id="6" name="Picture 5">
            <a:extLst>
              <a:ext uri="{FF2B5EF4-FFF2-40B4-BE49-F238E27FC236}">
                <a16:creationId xmlns:a16="http://schemas.microsoft.com/office/drawing/2014/main" id="{48E7CDFE-F5C7-4DB2-8517-8270642B7549}"/>
              </a:ext>
            </a:extLst>
          </p:cNvPr>
          <p:cNvPicPr>
            <a:picLocks noChangeAspect="1"/>
          </p:cNvPicPr>
          <p:nvPr/>
        </p:nvPicPr>
        <p:blipFill rotWithShape="1">
          <a:blip r:embed="rId4"/>
          <a:srcRect l="25627" r="50000"/>
          <a:stretch/>
        </p:blipFill>
        <p:spPr>
          <a:xfrm>
            <a:off x="249292" y="380667"/>
            <a:ext cx="2151074" cy="1965048"/>
          </a:xfrm>
          <a:prstGeom prst="rect">
            <a:avLst/>
          </a:prstGeom>
        </p:spPr>
      </p:pic>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E6B08EE-A281-5742-8E8A-2A12E71FB44F}" type="slidenum">
              <a:rPr lang="en-US" smtClean="0"/>
              <a:t>50</a:t>
            </a:fld>
            <a:endParaRPr lang="en-US"/>
          </a:p>
        </p:txBody>
      </p:sp>
    </p:spTree>
    <p:extLst>
      <p:ext uri="{BB962C8B-B14F-4D97-AF65-F5344CB8AC3E}">
        <p14:creationId xmlns:p14="http://schemas.microsoft.com/office/powerpoint/2010/main" val="126568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8FC8-A95C-5641-9DF3-5780201A1FF9}"/>
              </a:ext>
            </a:extLst>
          </p:cNvPr>
          <p:cNvSpPr>
            <a:spLocks noGrp="1"/>
          </p:cNvSpPr>
          <p:nvPr>
            <p:ph type="title"/>
          </p:nvPr>
        </p:nvSpPr>
        <p:spPr/>
        <p:txBody>
          <a:bodyPr>
            <a:normAutofit/>
          </a:bodyPr>
          <a:lstStyle/>
          <a:p>
            <a:r>
              <a:rPr lang="en-US" sz="3200" dirty="0"/>
              <a:t>Concurrence Process</a:t>
            </a:r>
          </a:p>
        </p:txBody>
      </p:sp>
      <p:sp>
        <p:nvSpPr>
          <p:cNvPr id="3" name="Content Placeholder 2">
            <a:extLst>
              <a:ext uri="{FF2B5EF4-FFF2-40B4-BE49-F238E27FC236}">
                <a16:creationId xmlns:a16="http://schemas.microsoft.com/office/drawing/2014/main" id="{6F7E5192-F8ED-514D-B7C6-36EF1B673023}"/>
              </a:ext>
            </a:extLst>
          </p:cNvPr>
          <p:cNvSpPr>
            <a:spLocks noGrp="1"/>
          </p:cNvSpPr>
          <p:nvPr>
            <p:ph idx="1"/>
          </p:nvPr>
        </p:nvSpPr>
        <p:spPr/>
        <p:txBody>
          <a:bodyPr>
            <a:normAutofit lnSpcReduction="10000"/>
          </a:bodyPr>
          <a:lstStyle/>
          <a:p>
            <a:pPr marL="463550" indent="-371475">
              <a:spcAft>
                <a:spcPts val="1200"/>
              </a:spcAft>
            </a:pPr>
            <a:r>
              <a:rPr lang="en-US" sz="2800" dirty="0"/>
              <a:t>The wording of a proposed concurrence cannot be changed (no wordsmithing)</a:t>
            </a:r>
          </a:p>
          <a:p>
            <a:pPr marL="463550" indent="-371475">
              <a:spcAft>
                <a:spcPts val="1200"/>
              </a:spcAft>
            </a:pPr>
            <a:r>
              <a:rPr lang="en-US" sz="2800" dirty="0"/>
              <a:t>Some trusted League entity must have conducted a study and reached consensus on a position</a:t>
            </a:r>
          </a:p>
          <a:p>
            <a:pPr marL="463550" indent="-371475">
              <a:spcAft>
                <a:spcPts val="1200"/>
              </a:spcAft>
            </a:pPr>
            <a:r>
              <a:rPr lang="en-US" sz="2800" dirty="0"/>
              <a:t>The study materials from the study should be available to League delegates considering the concurrence</a:t>
            </a:r>
          </a:p>
          <a:p>
            <a:pPr marL="463550" indent="-371475">
              <a:spcAft>
                <a:spcPts val="1200"/>
              </a:spcAft>
            </a:pPr>
            <a:r>
              <a:rPr lang="en-US" sz="2800" dirty="0"/>
              <a:t>Once adopted, the League board will incorporate the new wording into the existing position (if there is one).  Otherwise, it becomes a new position</a:t>
            </a:r>
          </a:p>
          <a:p>
            <a:pPr marL="463550" indent="-371475">
              <a:spcAft>
                <a:spcPts val="1200"/>
              </a:spcAft>
            </a:pPr>
            <a:r>
              <a:rPr lang="en-US" sz="2800" dirty="0"/>
              <a:t>Concurrences done at Convention save Leagues time and resources</a:t>
            </a:r>
          </a:p>
        </p:txBody>
      </p:sp>
      <p:sp>
        <p:nvSpPr>
          <p:cNvPr id="5" name="TextBox 4">
            <a:extLst>
              <a:ext uri="{FF2B5EF4-FFF2-40B4-BE49-F238E27FC236}">
                <a16:creationId xmlns:a16="http://schemas.microsoft.com/office/drawing/2014/main" id="{7C1BB77E-0187-3844-9E0A-F371D13EF259}"/>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6</a:t>
            </a:fld>
            <a:endParaRPr lang="en-US" sz="3200" dirty="0">
              <a:solidFill>
                <a:schemeClr val="bg1"/>
              </a:solidFill>
            </a:endParaRPr>
          </a:p>
        </p:txBody>
      </p:sp>
    </p:spTree>
    <p:extLst>
      <p:ext uri="{BB962C8B-B14F-4D97-AF65-F5344CB8AC3E}">
        <p14:creationId xmlns:p14="http://schemas.microsoft.com/office/powerpoint/2010/main" val="286580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2813-656F-40A9-86CB-05D2A79DDFF0}"/>
              </a:ext>
            </a:extLst>
          </p:cNvPr>
          <p:cNvSpPr>
            <a:spLocks noGrp="1"/>
          </p:cNvSpPr>
          <p:nvPr>
            <p:ph type="title"/>
          </p:nvPr>
        </p:nvSpPr>
        <p:spPr/>
        <p:txBody>
          <a:bodyPr>
            <a:normAutofit/>
          </a:bodyPr>
          <a:lstStyle/>
          <a:p>
            <a:r>
              <a:rPr lang="en-US" sz="3200" dirty="0"/>
              <a:t>Current LWVUS Position on Healthcare</a:t>
            </a:r>
          </a:p>
        </p:txBody>
      </p:sp>
      <p:sp>
        <p:nvSpPr>
          <p:cNvPr id="3" name="Content Placeholder 2">
            <a:extLst>
              <a:ext uri="{FF2B5EF4-FFF2-40B4-BE49-F238E27FC236}">
                <a16:creationId xmlns:a16="http://schemas.microsoft.com/office/drawing/2014/main" id="{C9DD860F-F59A-404F-BC7F-0147D31A7362}"/>
              </a:ext>
            </a:extLst>
          </p:cNvPr>
          <p:cNvSpPr>
            <a:spLocks noGrp="1"/>
          </p:cNvSpPr>
          <p:nvPr>
            <p:ph idx="1"/>
          </p:nvPr>
        </p:nvSpPr>
        <p:spPr>
          <a:xfrm>
            <a:off x="1371600" y="1640840"/>
            <a:ext cx="8455457" cy="5440680"/>
          </a:xfrm>
        </p:spPr>
        <p:txBody>
          <a:bodyPr/>
          <a:lstStyle/>
          <a:p>
            <a:pPr>
              <a:spcAft>
                <a:spcPts val="1200"/>
              </a:spcAft>
            </a:pPr>
            <a:r>
              <a:rPr lang="en-US" sz="2800" dirty="0"/>
              <a:t>Was adopted in 1993 and updated, by concurrence in 2016, by adding a section on Behavioral Health</a:t>
            </a:r>
          </a:p>
          <a:p>
            <a:pPr>
              <a:spcAft>
                <a:spcPts val="1200"/>
              </a:spcAft>
            </a:pPr>
            <a:r>
              <a:rPr lang="en-US" sz="2800" dirty="0"/>
              <a:t>Needs updating due to changes in our healthcare system over the past 29 years</a:t>
            </a:r>
          </a:p>
          <a:p>
            <a:pPr>
              <a:spcAft>
                <a:spcPts val="1200"/>
              </a:spcAft>
            </a:pPr>
            <a:r>
              <a:rPr lang="en-US" sz="2800" dirty="0"/>
              <a:t>Can be updated (using the concurrence process) by adding excerpts from the LWVNYS 2021 Healthcare Positions</a:t>
            </a:r>
            <a:endParaRPr lang="en-US" dirty="0"/>
          </a:p>
        </p:txBody>
      </p:sp>
      <p:sp>
        <p:nvSpPr>
          <p:cNvPr id="5" name="TextBox 4">
            <a:extLst>
              <a:ext uri="{FF2B5EF4-FFF2-40B4-BE49-F238E27FC236}">
                <a16:creationId xmlns:a16="http://schemas.microsoft.com/office/drawing/2014/main" id="{2893F898-1075-F743-8910-E134861F9781}"/>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7</a:t>
            </a:fld>
            <a:endParaRPr lang="en-US" sz="3200" dirty="0">
              <a:solidFill>
                <a:schemeClr val="bg1"/>
              </a:solidFill>
            </a:endParaRPr>
          </a:p>
        </p:txBody>
      </p:sp>
    </p:spTree>
    <p:extLst>
      <p:ext uri="{BB962C8B-B14F-4D97-AF65-F5344CB8AC3E}">
        <p14:creationId xmlns:p14="http://schemas.microsoft.com/office/powerpoint/2010/main" val="426057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704" y="100664"/>
            <a:ext cx="7512378" cy="1502305"/>
          </a:xfrm>
        </p:spPr>
        <p:txBody>
          <a:bodyPr>
            <a:noAutofit/>
          </a:bodyPr>
          <a:lstStyle/>
          <a:p>
            <a:br>
              <a:rPr lang="en-US" sz="3200" dirty="0">
                <a:solidFill>
                  <a:srgbClr val="0B50C3"/>
                </a:solidFill>
                <a:latin typeface="+mn-lt"/>
              </a:rPr>
            </a:br>
            <a:br>
              <a:rPr lang="en-US" sz="3200" dirty="0">
                <a:latin typeface="+mn-lt"/>
              </a:rPr>
            </a:br>
            <a:r>
              <a:rPr lang="en-US" sz="3200" dirty="0">
                <a:latin typeface="+mn-lt"/>
              </a:rPr>
              <a:t>What has changed since 1993?</a:t>
            </a:r>
            <a:br>
              <a:rPr lang="en-US" sz="3200" dirty="0">
                <a:solidFill>
                  <a:srgbClr val="0B50C3"/>
                </a:solidFill>
                <a:latin typeface="+mn-lt"/>
              </a:rPr>
            </a:br>
            <a:br>
              <a:rPr lang="en-US" sz="3200" dirty="0">
                <a:solidFill>
                  <a:srgbClr val="0B50C3"/>
                </a:solidFill>
                <a:latin typeface="+mn-lt"/>
              </a:rPr>
            </a:br>
            <a:endParaRPr lang="en-US" sz="3200" dirty="0">
              <a:solidFill>
                <a:srgbClr val="0B50C3"/>
              </a:solidFill>
              <a:latin typeface="+mn-lt"/>
            </a:endParaRPr>
          </a:p>
        </p:txBody>
      </p:sp>
      <p:sp>
        <p:nvSpPr>
          <p:cNvPr id="3" name="Content Placeholder 2"/>
          <p:cNvSpPr>
            <a:spLocks noGrp="1"/>
          </p:cNvSpPr>
          <p:nvPr>
            <p:ph idx="1"/>
          </p:nvPr>
        </p:nvSpPr>
        <p:spPr>
          <a:xfrm>
            <a:off x="1578279" y="2229633"/>
            <a:ext cx="8307843" cy="4494087"/>
          </a:xfrm>
        </p:spPr>
        <p:txBody>
          <a:bodyPr>
            <a:normAutofit lnSpcReduction="10000"/>
          </a:bodyPr>
          <a:lstStyle/>
          <a:p>
            <a:pPr marL="832908" indent="-740952">
              <a:lnSpc>
                <a:spcPct val="80000"/>
              </a:lnSpc>
              <a:spcAft>
                <a:spcPts val="2006"/>
              </a:spcAft>
              <a:buClr>
                <a:srgbClr val="0B50C3"/>
              </a:buClr>
            </a:pPr>
            <a:r>
              <a:rPr lang="is-IS" sz="3000" dirty="0"/>
              <a:t>Fewer Americans with affordable access</a:t>
            </a:r>
            <a:endParaRPr lang="en-US" sz="3000" dirty="0">
              <a:solidFill>
                <a:srgbClr val="0B50C3"/>
              </a:solidFill>
            </a:endParaRPr>
          </a:p>
          <a:p>
            <a:pPr marL="1138485" lvl="1" indent="-740952">
              <a:lnSpc>
                <a:spcPct val="90000"/>
              </a:lnSpc>
              <a:spcAft>
                <a:spcPts val="2006"/>
              </a:spcAft>
              <a:buClr>
                <a:srgbClr val="0B50C3"/>
              </a:buClr>
            </a:pPr>
            <a:r>
              <a:rPr lang="en-US" sz="2600" dirty="0"/>
              <a:t>Healthcare increasingly expensive: for families</a:t>
            </a:r>
          </a:p>
          <a:p>
            <a:pPr marL="1138485" lvl="1" indent="-740952">
              <a:lnSpc>
                <a:spcPct val="80000"/>
              </a:lnSpc>
              <a:spcAft>
                <a:spcPts val="2006"/>
              </a:spcAft>
              <a:buClr>
                <a:srgbClr val="0B50C3"/>
              </a:buClr>
            </a:pPr>
            <a:r>
              <a:rPr lang="en-US" sz="2600" dirty="0"/>
              <a:t>Healthcare increasingly expensive: for taxpayers</a:t>
            </a:r>
          </a:p>
          <a:p>
            <a:pPr marL="832908" indent="-740952">
              <a:lnSpc>
                <a:spcPct val="80000"/>
              </a:lnSpc>
              <a:spcAft>
                <a:spcPts val="2006"/>
              </a:spcAft>
              <a:buClr>
                <a:srgbClr val="0B50C3"/>
              </a:buClr>
            </a:pPr>
            <a:r>
              <a:rPr lang="en-US" sz="3000" dirty="0"/>
              <a:t>Public health worsening</a:t>
            </a:r>
            <a:r>
              <a:rPr lang="is-IS" sz="2800" dirty="0"/>
              <a:t> </a:t>
            </a:r>
          </a:p>
          <a:p>
            <a:pPr marL="1150938" lvl="1" indent="-701675">
              <a:lnSpc>
                <a:spcPct val="80000"/>
              </a:lnSpc>
              <a:spcAft>
                <a:spcPts val="2006"/>
              </a:spcAft>
              <a:buClr>
                <a:srgbClr val="0B50C3"/>
              </a:buClr>
            </a:pPr>
            <a:r>
              <a:rPr lang="is-IS" sz="2600" dirty="0"/>
              <a:t>US outcomes lagging peer counties</a:t>
            </a:r>
          </a:p>
          <a:p>
            <a:pPr marL="1150938" lvl="1" indent="-701675">
              <a:lnSpc>
                <a:spcPct val="80000"/>
              </a:lnSpc>
              <a:spcAft>
                <a:spcPts val="2006"/>
              </a:spcAft>
              <a:buClr>
                <a:srgbClr val="0B50C3"/>
              </a:buClr>
            </a:pPr>
            <a:r>
              <a:rPr lang="is-IS" sz="2600" dirty="0"/>
              <a:t>Disparities among marginalized Americans worse</a:t>
            </a:r>
          </a:p>
          <a:p>
            <a:pPr marL="91956" indent="0">
              <a:lnSpc>
                <a:spcPct val="80000"/>
              </a:lnSpc>
              <a:spcBef>
                <a:spcPts val="0"/>
              </a:spcBef>
              <a:spcAft>
                <a:spcPts val="2006"/>
              </a:spcAft>
              <a:buClr>
                <a:srgbClr val="0B50C3"/>
              </a:buClr>
              <a:buNone/>
            </a:pPr>
            <a:br>
              <a:rPr lang="is-IS" sz="2800" dirty="0">
                <a:solidFill>
                  <a:srgbClr val="0B50C3"/>
                </a:solidFill>
              </a:rPr>
            </a:br>
            <a:endParaRPr lang="en-US" sz="2800" dirty="0">
              <a:solidFill>
                <a:srgbClr val="0B50C3"/>
              </a:solidFill>
            </a:endParaRPr>
          </a:p>
          <a:p>
            <a:endParaRPr lang="en-US" sz="2800" dirty="0"/>
          </a:p>
        </p:txBody>
      </p:sp>
      <p:sp>
        <p:nvSpPr>
          <p:cNvPr id="4" name="Rectangle 3"/>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5" name="Rectangle 4"/>
          <p:cNvSpPr/>
          <p:nvPr/>
        </p:nvSpPr>
        <p:spPr>
          <a:xfrm>
            <a:off x="3291" y="24573"/>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6" name="TextBox 5">
            <a:extLst>
              <a:ext uri="{FF2B5EF4-FFF2-40B4-BE49-F238E27FC236}">
                <a16:creationId xmlns:a16="http://schemas.microsoft.com/office/drawing/2014/main" id="{6AD3096C-FA28-4346-A0C4-37879C21926A}"/>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8</a:t>
            </a:fld>
            <a:endParaRPr lang="en-US" sz="3200" dirty="0">
              <a:solidFill>
                <a:schemeClr val="bg1"/>
              </a:solidFill>
            </a:endParaRPr>
          </a:p>
        </p:txBody>
      </p:sp>
    </p:spTree>
    <p:extLst>
      <p:ext uri="{BB962C8B-B14F-4D97-AF65-F5344CB8AC3E}">
        <p14:creationId xmlns:p14="http://schemas.microsoft.com/office/powerpoint/2010/main" val="60002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99091" cy="7772400"/>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8" name="TextBox 7"/>
          <p:cNvSpPr txBox="1"/>
          <p:nvPr/>
        </p:nvSpPr>
        <p:spPr>
          <a:xfrm>
            <a:off x="1280160" y="184474"/>
            <a:ext cx="8988972" cy="1087738"/>
          </a:xfrm>
          <a:prstGeom prst="rect">
            <a:avLst/>
          </a:prstGeom>
          <a:noFill/>
        </p:spPr>
        <p:txBody>
          <a:bodyPr wrap="square" lIns="101858" tIns="50929" rIns="101858" bIns="50929" rtlCol="0">
            <a:spAutoFit/>
          </a:bodyPr>
          <a:lstStyle/>
          <a:p>
            <a:r>
              <a:rPr lang="en-US" sz="3200" dirty="0">
                <a:solidFill>
                  <a:srgbClr val="0B50C3"/>
                </a:solidFill>
                <a:effectLst>
                  <a:outerShdw blurRad="50000" dist="30000" dir="5400000" algn="tl" rotWithShape="0">
                    <a:srgbClr val="000000">
                      <a:alpha val="30000"/>
                    </a:srgbClr>
                  </a:outerShdw>
                </a:effectLst>
                <a:latin typeface="Gill Sans MT"/>
                <a:ea typeface="+mj-ea"/>
                <a:cs typeface="Gill Sans MT"/>
              </a:rPr>
              <a:t>Health insurance premiums have more than </a:t>
            </a:r>
            <a:br>
              <a:rPr lang="en-US" sz="3200" dirty="0">
                <a:solidFill>
                  <a:srgbClr val="0B50C3"/>
                </a:solidFill>
                <a:effectLst>
                  <a:outerShdw blurRad="50000" dist="30000" dir="5400000" algn="tl" rotWithShape="0">
                    <a:srgbClr val="000000">
                      <a:alpha val="30000"/>
                    </a:srgbClr>
                  </a:outerShdw>
                </a:effectLst>
                <a:latin typeface="Gill Sans MT"/>
                <a:ea typeface="+mj-ea"/>
                <a:cs typeface="Gill Sans MT"/>
              </a:rPr>
            </a:br>
            <a:r>
              <a:rPr lang="en-US" sz="3200" dirty="0">
                <a:solidFill>
                  <a:srgbClr val="0B50C3"/>
                </a:solidFill>
                <a:effectLst>
                  <a:outerShdw blurRad="50000" dist="30000" dir="5400000" algn="tl" rotWithShape="0">
                    <a:srgbClr val="000000">
                      <a:alpha val="30000"/>
                    </a:srgbClr>
                  </a:outerShdw>
                </a:effectLst>
                <a:latin typeface="Gill Sans MT"/>
                <a:ea typeface="+mj-ea"/>
                <a:cs typeface="Gill Sans MT"/>
              </a:rPr>
              <a:t>tripled in &lt;20 years </a:t>
            </a:r>
            <a:r>
              <a:rPr lang="is-IS" sz="3200" dirty="0">
                <a:solidFill>
                  <a:srgbClr val="0B50C3"/>
                </a:solidFill>
                <a:effectLst>
                  <a:outerShdw blurRad="50000" dist="30000" dir="5400000" algn="tl" rotWithShape="0">
                    <a:srgbClr val="000000">
                      <a:alpha val="30000"/>
                    </a:srgbClr>
                  </a:outerShdw>
                </a:effectLst>
                <a:latin typeface="Gill Sans MT"/>
                <a:ea typeface="+mj-ea"/>
                <a:cs typeface="Gill Sans MT"/>
              </a:rPr>
              <a:t>…</a:t>
            </a:r>
            <a:endParaRPr lang="en-US" sz="3200" dirty="0">
              <a:solidFill>
                <a:schemeClr val="tx2">
                  <a:satMod val="130000"/>
                </a:schemeClr>
              </a:solidFill>
              <a:effectLst>
                <a:outerShdw blurRad="50000" dist="30000" dir="5400000" algn="tl" rotWithShape="0">
                  <a:srgbClr val="000000">
                    <a:alpha val="30000"/>
                  </a:srgbClr>
                </a:outerShdw>
              </a:effectLst>
              <a:latin typeface="Gill Sans MT"/>
              <a:ea typeface="+mj-ea"/>
              <a:cs typeface="Gill Sans MT"/>
            </a:endParaRPr>
          </a:p>
        </p:txBody>
      </p:sp>
      <p:grpSp>
        <p:nvGrpSpPr>
          <p:cNvPr id="3" name="Group 2"/>
          <p:cNvGrpSpPr/>
          <p:nvPr/>
        </p:nvGrpSpPr>
        <p:grpSpPr>
          <a:xfrm>
            <a:off x="1215700" y="391822"/>
            <a:ext cx="8874784" cy="6446352"/>
            <a:chOff x="999174" y="211694"/>
            <a:chExt cx="8056696" cy="5489635"/>
          </a:xfrm>
        </p:grpSpPr>
        <p:sp>
          <p:nvSpPr>
            <p:cNvPr id="2" name="Rectangle 1"/>
            <p:cNvSpPr/>
            <p:nvPr/>
          </p:nvSpPr>
          <p:spPr>
            <a:xfrm>
              <a:off x="999174" y="211694"/>
              <a:ext cx="7609019" cy="5304065"/>
            </a:xfrm>
            <a:prstGeom prst="rect">
              <a:avLst/>
            </a:prstGeom>
            <a:solidFill>
              <a:srgbClr val="0D41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70657" y="673599"/>
              <a:ext cx="7285213" cy="5027730"/>
            </a:xfrm>
            <a:prstGeom prst="rect">
              <a:avLst/>
            </a:prstGeom>
            <a:noFill/>
            <a:ln>
              <a:noFill/>
            </a:ln>
          </p:spPr>
        </p:pic>
      </p:grpSp>
      <p:sp>
        <p:nvSpPr>
          <p:cNvPr id="7" name="Rectangle 6"/>
          <p:cNvSpPr/>
          <p:nvPr/>
        </p:nvSpPr>
        <p:spPr>
          <a:xfrm>
            <a:off x="3291" y="3409"/>
            <a:ext cx="1099091" cy="7772400"/>
          </a:xfrm>
          <a:prstGeom prst="rect">
            <a:avLst/>
          </a:prstGeom>
          <a:solidFill>
            <a:srgbClr val="B01C28"/>
          </a:solidFill>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9" name="TextBox 8">
            <a:extLst>
              <a:ext uri="{FF2B5EF4-FFF2-40B4-BE49-F238E27FC236}">
                <a16:creationId xmlns:a16="http://schemas.microsoft.com/office/drawing/2014/main" id="{BB3FBA0B-962A-CE4E-AEDC-32F03736E747}"/>
              </a:ext>
            </a:extLst>
          </p:cNvPr>
          <p:cNvSpPr txBox="1"/>
          <p:nvPr/>
        </p:nvSpPr>
        <p:spPr>
          <a:xfrm>
            <a:off x="264160" y="2865120"/>
            <a:ext cx="389850" cy="584775"/>
          </a:xfrm>
          <a:prstGeom prst="rect">
            <a:avLst/>
          </a:prstGeom>
          <a:noFill/>
        </p:spPr>
        <p:txBody>
          <a:bodyPr wrap="none" rtlCol="0">
            <a:spAutoFit/>
          </a:bodyPr>
          <a:lstStyle/>
          <a:p>
            <a:fld id="{651FC063-5EA9-49AF-AFAF-D68C9E82B23B}" type="slidenum">
              <a:rPr lang="en-US" sz="3200">
                <a:solidFill>
                  <a:schemeClr val="bg1"/>
                </a:solidFill>
              </a:rPr>
              <a:pPr/>
              <a:t>9</a:t>
            </a:fld>
            <a:endParaRPr lang="en-US" sz="3200" dirty="0">
              <a:solidFill>
                <a:schemeClr val="bg1"/>
              </a:solidFill>
            </a:endParaRPr>
          </a:p>
        </p:txBody>
      </p:sp>
    </p:spTree>
    <p:extLst>
      <p:ext uri="{BB962C8B-B14F-4D97-AF65-F5344CB8AC3E}">
        <p14:creationId xmlns:p14="http://schemas.microsoft.com/office/powerpoint/2010/main" val="3944068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in blue side pane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plain blue side panel.pptx</Template>
  <TotalTime>34404</TotalTime>
  <Words>9776</Words>
  <Application>Microsoft Macintosh PowerPoint</Application>
  <PresentationFormat>Custom</PresentationFormat>
  <Paragraphs>686</Paragraphs>
  <Slides>50</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Cambria</vt:lpstr>
      <vt:lpstr>Gill Sans MT</vt:lpstr>
      <vt:lpstr>SymbolMT</vt:lpstr>
      <vt:lpstr>Times</vt:lpstr>
      <vt:lpstr>Times New Roman</vt:lpstr>
      <vt:lpstr>TimesNewRomanPS</vt:lpstr>
      <vt:lpstr>TimesNewRomanPSMT</vt:lpstr>
      <vt:lpstr>Tw Cen MT</vt:lpstr>
      <vt:lpstr>Wingdings</vt:lpstr>
      <vt:lpstr>Wingdings 2</vt:lpstr>
      <vt:lpstr>plain blue side panel</vt:lpstr>
      <vt:lpstr>Health Care Concurrence  What you need to know before  LWV 2022 Convention </vt:lpstr>
      <vt:lpstr>Agenda</vt:lpstr>
      <vt:lpstr>Please</vt:lpstr>
      <vt:lpstr>What are Leagues being asked to do:</vt:lpstr>
      <vt:lpstr>What are Leagues being asked to do:</vt:lpstr>
      <vt:lpstr>Concurrence Process</vt:lpstr>
      <vt:lpstr>Current LWVUS Position on Healthcare</vt:lpstr>
      <vt:lpstr>  What has changed since 1993?  </vt:lpstr>
      <vt:lpstr>PowerPoint Presentation</vt:lpstr>
      <vt:lpstr>PowerPoint Presentation</vt:lpstr>
      <vt:lpstr>Job-based insurance disproportionately benefits better off — only 40% of private-sector employees covered</vt:lpstr>
      <vt:lpstr>US Life Expectancy trails peers, with flattening growth relative to peers since 1993</vt:lpstr>
      <vt:lpstr>Between 2005 and 2020: 166 rural hospitals closed 2021: 40% of nation’s rural hospitals are at risk</vt:lpstr>
      <vt:lpstr>2004–2014: US counties with hospital obstetric services saw even more close or curtail services</vt:lpstr>
      <vt:lpstr>Maternal mortality is decreasing outside the US  — but rising in the US for 2 decades </vt:lpstr>
      <vt:lpstr>Primary Care Doctor Shortage by County </vt:lpstr>
      <vt:lpstr>How did LWVNYS update its Healthcare and Healthcare Financing Positions?</vt:lpstr>
      <vt:lpstr>Current LWVUS Goals for Healthcare</vt:lpstr>
      <vt:lpstr>Highlights of Proposed Additions from NYS</vt:lpstr>
      <vt:lpstr>GOALS: The League of Women Voters of the United States believes that a basic level of quality health care at an affordable cost should be available to all U.S. residents. Other U.S. health care policy goals should include the equitable distribution of services, efficient and economical delivery of care, advancement of medical research and technology, and a reasonable total national expenditure level for health care.  </vt:lpstr>
      <vt:lpstr>The League supports regulatory incentives to encourage the development of cost-effective  alternative ways of delivering and paying for  health care. Delivery programs may take place in a variety of settings, including the home and online, and must provide quality care, meaning consistent with “standard of care” guidelines, by trained and  licensed personnel, staffed adequately to ensure  their own and patient safety.   As public health crises increasingly reveal, a health program should protect the health of its most vulnerable populations, urban and rural, in  order to protect the health of everyone. In addition,  all programs should be evaluated regularly.   Decisions on medical procedures that would  prolong life should be made jointly by patient,  family, and physician. Patient decisions, including  those made prior to need, should be respected.  </vt:lpstr>
      <vt:lpstr>The League favors a national health insurance  plan financed through general taxes in place of individual insurance premiums.   As the United States moves toward a national  health insurance plan, an employer-based system of health care reform that provides universal access is acceptable to the League. The League supports administration of the U.S. health care system either by a combination of the private and public sectors or by a combination of federal, state, and/or regional government agencies.   The League is opposed to a strictly private  market-based model of financing the health  care system. The League also is opposed to  the administration of the health care system  solely by the private sector or the states. </vt:lpstr>
      <vt:lpstr>The League supports the single-payer concept as a viable and desirable approach to implementing League positions on equitable access, affordability, and financial feasibility. In any proposed healthcare financing system, the League  favors health insurance  access independent of employment status.   Although the League prefers a healthcare financing system that includes all residents of the United States, in the absence of a federal program that achieves the goals of universal, affordable access to essential health services, the League supports healthcare programs financed by states which include continuation of federal funding and comply with League principles. </vt:lpstr>
      <vt:lpstr>US Current Position: COST CONTROL</vt:lpstr>
      <vt:lpstr>Specific cost-control methods should reflect  the most credible, evidence-based research  available on how healthcare financing policy  affects      Methods used should not  exacerbate disparities in health outcomes  among marginalized residents.    </vt:lpstr>
      <vt:lpstr>PowerPoint Presentation</vt:lpstr>
      <vt:lpstr>The League supports public input as integral to the process for determining healthcare coverage and funding.  To participate in public discussion of health policy and to share effectively in making policy decisions, residents must be provided with information on the healthcare system and on the implications of health policy decisions.  .  </vt:lpstr>
      <vt:lpstr>Highlights of Proposed Additions from NYS</vt:lpstr>
      <vt:lpstr>PowerPoint Presentation</vt:lpstr>
      <vt:lpstr>PowerPoint Presentation</vt:lpstr>
      <vt:lpstr>PowerPoint Presentation</vt:lpstr>
      <vt:lpstr>The Five Leading Causes of Death (All Americans)  </vt:lpstr>
      <vt:lpstr>Black Americans have higher rates of PREVENTABLE DEATH from the five leading causes of death </vt:lpstr>
      <vt:lpstr>Black &amp; Rural Americans have higher rates of PREVENTABLE DEATH from the five leading causes  </vt:lpstr>
      <vt:lpstr>Black &amp; Rural Americans have higher rates PREVENTABLE DEATH from the five leading causes  </vt:lpstr>
      <vt:lpstr>Life expectancy corelates with ZIP Code  (by county, colors show a 12-year difference)</vt:lpstr>
      <vt:lpstr>Pandemics:  to reduce them, to end them </vt:lpstr>
      <vt:lpstr>&lt;pwm.tempurl.host/hc-concurrence/&gt;</vt:lpstr>
      <vt:lpstr>What are Leagues being asked to do:</vt:lpstr>
      <vt:lpstr>Thank you  Questions?</vt:lpstr>
      <vt:lpstr>PowerPoint Presentation</vt:lpstr>
      <vt:lpstr>     </vt:lpstr>
      <vt:lpstr>COST CONTROL  Specific cost-control methods should reflect the most credible, evidence-based research available on how healthcare financing policy affects equitable access to healthcare, overall quality of care for individuals and populations, and total system costs of healthcare and its administration. Methods used should not exacerbate disparities in health outcomes among marginalized residents.                      PUBLIC PARTICIPATION  The League supports public input as integral to the process for determining healthcare coverage and funding. To participate in public discussion of health policy and to share effectively in making policy decisions, residents must be provided with information on the healthcare system and on the implications of health policy decisions. </vt:lpstr>
      <vt:lpstr>PowerPoint Presentation</vt:lpstr>
      <vt:lpstr>PowerPoint Presentation</vt:lpstr>
      <vt:lpstr>PowerPoint Presentation</vt:lpstr>
      <vt:lpstr>American life-expectancy at birth is 3-5 years less than peer countries but we spend twice as much on average</vt:lpstr>
      <vt:lpstr>Almost $3,000 per person in excess administrative costs explains much of US excess total costs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Judith Esterquest</dc:creator>
  <cp:keywords/>
  <dc:description/>
  <cp:lastModifiedBy>Judith Esterquest</cp:lastModifiedBy>
  <cp:revision>627</cp:revision>
  <cp:lastPrinted>2021-12-09T20:05:11Z</cp:lastPrinted>
  <dcterms:created xsi:type="dcterms:W3CDTF">2020-11-09T03:15:06Z</dcterms:created>
  <dcterms:modified xsi:type="dcterms:W3CDTF">2022-02-08T00:24:18Z</dcterms:modified>
  <cp:category/>
</cp:coreProperties>
</file>